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0"/>
  </p:notesMasterIdLst>
  <p:sldIdLst>
    <p:sldId id="256" r:id="rId3"/>
    <p:sldId id="257" r:id="rId4"/>
    <p:sldId id="259" r:id="rId5"/>
    <p:sldId id="260" r:id="rId6"/>
    <p:sldId id="290" r:id="rId7"/>
    <p:sldId id="258" r:id="rId8"/>
    <p:sldId id="29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33B0-DB73-4AD5-83E8-1D7B7600D3D6}" type="datetimeFigureOut">
              <a:rPr lang="nl-NL" smtClean="0"/>
              <a:t>26-4-2022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03E00-7239-4E69-B2E2-8D464F0E87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57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 S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5FA20-A94A-4CC3-8445-44B3CA80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462A9F-CEBD-4D2D-ABE6-F8430B6B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BF5A2D65-8F5F-4B05-9233-5A404006B4DE}"/>
              </a:ext>
            </a:extLst>
          </p:cNvPr>
          <p:cNvGrpSpPr/>
          <p:nvPr userDrawn="1"/>
        </p:nvGrpSpPr>
        <p:grpSpPr>
          <a:xfrm>
            <a:off x="-2145803" y="5639957"/>
            <a:ext cx="15115231" cy="1316520"/>
            <a:chOff x="-2145803" y="5910500"/>
            <a:chExt cx="15115231" cy="131652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DCA02FF0-CE18-4D4B-B65A-B7B1C78C99CD}"/>
                </a:ext>
              </a:extLst>
            </p:cNvPr>
            <p:cNvSpPr/>
            <p:nvPr/>
          </p:nvSpPr>
          <p:spPr>
            <a:xfrm flipH="1" flipV="1">
              <a:off x="-2145803" y="6568760"/>
              <a:ext cx="14849676" cy="578480"/>
            </a:xfrm>
            <a:prstGeom prst="rect">
              <a:avLst/>
            </a:prstGeom>
            <a:solidFill>
              <a:srgbClr val="F9B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3" name="Gelijkbenige driehoek 12">
              <a:extLst>
                <a:ext uri="{FF2B5EF4-FFF2-40B4-BE49-F238E27FC236}">
                  <a16:creationId xmlns:a16="http://schemas.microsoft.com/office/drawing/2014/main" id="{24DF4538-C35E-4852-B472-834730BEC2B2}"/>
                </a:ext>
              </a:extLst>
            </p:cNvPr>
            <p:cNvSpPr/>
            <p:nvPr/>
          </p:nvSpPr>
          <p:spPr>
            <a:xfrm rot="16200000">
              <a:off x="4934161" y="-808247"/>
              <a:ext cx="1316520" cy="14754014"/>
            </a:xfrm>
            <a:prstGeom prst="triangle">
              <a:avLst>
                <a:gd name="adj" fmla="val 50000"/>
              </a:avLst>
            </a:prstGeom>
            <a:solidFill>
              <a:srgbClr val="F9B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dirty="0"/>
                <a:t> </a:t>
              </a:r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A2C9EDF-DECB-43E2-A5A3-DC5DDD17B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63" y="6078245"/>
            <a:ext cx="1043474" cy="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80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1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73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9080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01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850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067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876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116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65DB6-063F-4AE3-904D-4442B1EB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A9F9DD-1693-47F0-B819-2C654103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8E9187-6A6D-449A-8FED-91A618E2D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63" y="6078087"/>
            <a:ext cx="1043474" cy="4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8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4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212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3885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2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571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927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169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388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B3A94-7499-4CD7-B98F-6919339D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5D841-A69B-4D71-A095-D7CE469BB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53258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077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354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20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87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432233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504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412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41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2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1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0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3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7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1D9B96-36B3-4867-9FB4-790788BA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663C42-1BF0-4CCE-8576-0CB37FA37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817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EE760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E5F86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66;p27">
            <a:extLst>
              <a:ext uri="{FF2B5EF4-FFF2-40B4-BE49-F238E27FC236}">
                <a16:creationId xmlns:a16="http://schemas.microsoft.com/office/drawing/2014/main" id="{27B851EF-C4EE-47D9-8205-7C48FBE30C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7336"/>
          <a:stretch/>
        </p:blipFill>
        <p:spPr>
          <a:xfrm>
            <a:off x="0" y="-1246216"/>
            <a:ext cx="12288852" cy="5902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A445A75-D448-49AA-968C-2705F484B687}"/>
              </a:ext>
            </a:extLst>
          </p:cNvPr>
          <p:cNvSpPr/>
          <p:nvPr/>
        </p:nvSpPr>
        <p:spPr>
          <a:xfrm>
            <a:off x="0" y="4366667"/>
            <a:ext cx="12192000" cy="578480"/>
          </a:xfrm>
          <a:prstGeom prst="rect">
            <a:avLst/>
          </a:prstGeom>
          <a:solidFill>
            <a:srgbClr val="F9B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8A0BBAA4-C4F4-4E0E-9CCF-0AB3BCF5161F}"/>
              </a:ext>
            </a:extLst>
          </p:cNvPr>
          <p:cNvSpPr/>
          <p:nvPr/>
        </p:nvSpPr>
        <p:spPr>
          <a:xfrm rot="16200000">
            <a:off x="4558146" y="-2352080"/>
            <a:ext cx="1316520" cy="14754014"/>
          </a:xfrm>
          <a:prstGeom prst="triangle">
            <a:avLst>
              <a:gd name="adj" fmla="val 50000"/>
            </a:avLst>
          </a:prstGeom>
          <a:solidFill>
            <a:srgbClr val="F9B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Rechthoek: afgeronde diagonale hoeken 5">
            <a:extLst>
              <a:ext uri="{FF2B5EF4-FFF2-40B4-BE49-F238E27FC236}">
                <a16:creationId xmlns:a16="http://schemas.microsoft.com/office/drawing/2014/main" id="{8D7FD2F2-DA23-435F-9B14-47E5941491CC}"/>
              </a:ext>
            </a:extLst>
          </p:cNvPr>
          <p:cNvSpPr/>
          <p:nvPr/>
        </p:nvSpPr>
        <p:spPr>
          <a:xfrm>
            <a:off x="2328679" y="3601088"/>
            <a:ext cx="7534642" cy="1423839"/>
          </a:xfrm>
          <a:prstGeom prst="round2DiagRect">
            <a:avLst/>
          </a:prstGeom>
          <a:solidFill>
            <a:srgbClr val="EE7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9FC18133-C417-489D-A231-781D48B7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982" y="3788373"/>
            <a:ext cx="782590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Draagvlak Duurzame School 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verkenning binnen overheid en onderwijsveld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6E27B1E-70DC-4485-A241-588F4E0B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5" y="5673747"/>
            <a:ext cx="1439368" cy="65184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8C0881F-0961-477C-9125-B0D2D0F20032}"/>
              </a:ext>
            </a:extLst>
          </p:cNvPr>
          <p:cNvSpPr txBox="1">
            <a:spLocks/>
          </p:cNvSpPr>
          <p:nvPr/>
        </p:nvSpPr>
        <p:spPr>
          <a:xfrm>
            <a:off x="2315120" y="5610996"/>
            <a:ext cx="8681815" cy="8108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5F8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E5F8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Hak van Nispen tot Pannerden en Ton Klein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E5F8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WSA conferentie, 30 maart 2022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814932-F57F-4641-BC50-3F2998715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97" y="5651527"/>
            <a:ext cx="1806448" cy="7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6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2019		Brief aan staatssecretaris milieu: ”iedere school moet 				Eco-School kunnen worden”</a:t>
            </a:r>
          </a:p>
          <a:p>
            <a:r>
              <a:rPr lang="nl-NL" sz="2400" dirty="0"/>
              <a:t>2019		Onderzoek Gezonde school – Duurzame School</a:t>
            </a:r>
          </a:p>
          <a:p>
            <a:r>
              <a:rPr lang="nl-NL" sz="2400" dirty="0"/>
              <a:t>2020		Interdepartementale werkgroep </a:t>
            </a:r>
            <a:r>
              <a:rPr lang="nl-NL" sz="2400" dirty="0" err="1"/>
              <a:t>IenW</a:t>
            </a:r>
            <a:r>
              <a:rPr lang="nl-NL" sz="2400" dirty="0"/>
              <a:t>, OCW, LNV, EZK, BZK</a:t>
            </a:r>
          </a:p>
          <a:p>
            <a:r>
              <a:rPr lang="nl-NL" sz="2400" dirty="0"/>
              <a:t>2021		Routekaart WSA Leren voor Morgen</a:t>
            </a:r>
          </a:p>
          <a:p>
            <a:r>
              <a:rPr lang="nl-NL" sz="2400" dirty="0"/>
              <a:t>2021		UNESCO en UNECE conferenties WSA</a:t>
            </a:r>
          </a:p>
          <a:p>
            <a:r>
              <a:rPr lang="nl-NL" sz="2400" dirty="0"/>
              <a:t>2022		WSA-Conferentie en onderzoeken</a:t>
            </a:r>
          </a:p>
          <a:p>
            <a:pPr lvl="4"/>
            <a:r>
              <a:rPr lang="nl-NL" sz="1600" dirty="0"/>
              <a:t>Best practices WSA </a:t>
            </a:r>
          </a:p>
          <a:p>
            <a:pPr lvl="4"/>
            <a:r>
              <a:rPr lang="nl-NL" sz="1600" dirty="0"/>
              <a:t>Onderwijs draagvlak</a:t>
            </a:r>
          </a:p>
          <a:p>
            <a:pPr lvl="4"/>
            <a:r>
              <a:rPr lang="nl-NL" sz="1600" dirty="0"/>
              <a:t>Bestuurlijk draagvlak</a:t>
            </a:r>
          </a:p>
          <a:p>
            <a:endParaRPr lang="nl-NL" sz="2400" dirty="0"/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E8DCFB-4CE5-454E-A87E-E996AD20F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50" y="5985510"/>
            <a:ext cx="1500358" cy="6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bestuurlijk draagvlak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egoe UI" panose="020B0502040204020203" pitchFamily="34" charset="0"/>
              <a:buChar char="−"/>
            </a:pPr>
            <a:r>
              <a:rPr lang="nl-NL" sz="2400" dirty="0"/>
              <a:t>Hoofdvraag: </a:t>
            </a:r>
          </a:p>
          <a:p>
            <a:pPr marL="0" indent="0">
              <a:buNone/>
              <a:tabLst>
                <a:tab pos="444500" algn="l"/>
              </a:tabLst>
            </a:pPr>
            <a:r>
              <a:rPr lang="nl-NL" sz="2400" dirty="0"/>
              <a:t>	Is er draagvlak voor een gezamenlijke aanpak voor duurzame scholen in 	Nederland met de WSA als basis?</a:t>
            </a:r>
          </a:p>
          <a:p>
            <a:endParaRPr lang="nl-NL" sz="2400" dirty="0"/>
          </a:p>
          <a:p>
            <a:pPr>
              <a:buFont typeface="Segoe UI" panose="020B0502040204020203" pitchFamily="34" charset="0"/>
              <a:buChar char="−"/>
            </a:pPr>
            <a:r>
              <a:rPr lang="nl-NL" sz="2400" dirty="0"/>
              <a:t>Gesproken met:</a:t>
            </a:r>
          </a:p>
          <a:p>
            <a:pPr marL="719138" lvl="2" indent="-274638">
              <a:buFont typeface="Segoe UI" panose="020B0502040204020203" pitchFamily="34" charset="0"/>
              <a:buChar char="−"/>
            </a:pPr>
            <a:r>
              <a:rPr lang="nl-NL" sz="2400" dirty="0"/>
              <a:t>8 ministeries: </a:t>
            </a:r>
            <a:r>
              <a:rPr lang="nl-NL" sz="2400" dirty="0" err="1"/>
              <a:t>IenW</a:t>
            </a:r>
            <a:r>
              <a:rPr lang="nl-NL" sz="2400" dirty="0"/>
              <a:t>, OCW, LNV, EZK, BZK, VWS en BuZa</a:t>
            </a:r>
          </a:p>
          <a:p>
            <a:pPr marL="719138" lvl="2" indent="-274638">
              <a:buFont typeface="Segoe UI" panose="020B0502040204020203" pitchFamily="34" charset="0"/>
              <a:buChar char="−"/>
            </a:pPr>
            <a:r>
              <a:rPr lang="nl-NL" sz="2400" dirty="0"/>
              <a:t>3 andere overheden: VNG, IPO, UvW</a:t>
            </a:r>
          </a:p>
          <a:p>
            <a:pPr lvl="1"/>
            <a:endParaRPr lang="nl-NL" dirty="0"/>
          </a:p>
          <a:p>
            <a:endParaRPr lang="nl-NL" sz="2400" dirty="0"/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ECC99C-9038-41B8-94F1-D6459DDC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287" y="5985735"/>
            <a:ext cx="149974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Dossiers per ministerie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E8DF6B-D657-4891-872B-5115A0ED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916" y="-6470"/>
            <a:ext cx="12192000" cy="6858000"/>
          </a:xfrm>
          <a:prstGeom prst="rect">
            <a:avLst/>
          </a:prstGeom>
        </p:spPr>
      </p:pic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11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dirty="0"/>
              <a:t>Overheden vinden duurzaam onderwijs belangrijk en urgent</a:t>
            </a:r>
          </a:p>
          <a:p>
            <a:pPr marL="884237" lvl="1" indent="-342900">
              <a:lnSpc>
                <a:spcPct val="115000"/>
              </a:lnSpc>
              <a:buFont typeface="Segoe UI" panose="020B0502040204020203" pitchFamily="34" charset="0"/>
              <a:buChar char="−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Duurzame werknemers/ ondernemers</a:t>
            </a:r>
          </a:p>
          <a:p>
            <a:pPr marL="884237" lvl="1" indent="-342900">
              <a:lnSpc>
                <a:spcPct val="115000"/>
              </a:lnSpc>
              <a:buFont typeface="Segoe UI" panose="020B0502040204020203" pitchFamily="34" charset="0"/>
              <a:buChar char="−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Nieuwe banen door duurzaamheid</a:t>
            </a:r>
          </a:p>
          <a:p>
            <a:pPr marL="884237" lvl="1" indent="-342900">
              <a:lnSpc>
                <a:spcPct val="115000"/>
              </a:lnSpc>
              <a:buFont typeface="Segoe UI" panose="020B0502040204020203" pitchFamily="34" charset="0"/>
              <a:buChar char="−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Duurzame basisvorming en eigen rol burger</a:t>
            </a:r>
            <a:endParaRPr lang="nl-N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4237" lvl="1" indent="-342900">
              <a:lnSpc>
                <a:spcPct val="115000"/>
              </a:lnSpc>
              <a:buFont typeface="Segoe UI" panose="020B0502040204020203" pitchFamily="34" charset="0"/>
              <a:buChar char="−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Draagvlak in de samenleving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nl-NL" dirty="0">
              <a:solidFill>
                <a:srgbClr val="0D0D0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Internationale afspraken rond ESD, SDG’s en WSA</a:t>
            </a:r>
            <a:br>
              <a:rPr lang="nl-NL" sz="2400" dirty="0"/>
            </a:b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35B444-8288-4DA7-A3C8-7292EF1A9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687" y="5985735"/>
            <a:ext cx="149974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9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l-NL" sz="2600" dirty="0"/>
              <a:t>Aansluiten bij werkwijze en structuren onderwijs</a:t>
            </a:r>
          </a:p>
          <a:p>
            <a:pPr marL="881062" lvl="1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Curriculum.nu</a:t>
            </a:r>
          </a:p>
          <a:p>
            <a:pPr marL="881062" lvl="1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 burgerschapsonderwijs</a:t>
            </a:r>
          </a:p>
          <a:p>
            <a:pPr marL="881062" lvl="1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Onderwijshuisvesting</a:t>
            </a:r>
          </a:p>
          <a:p>
            <a:pPr marL="881062" lvl="1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 </a:t>
            </a:r>
          </a:p>
          <a:p>
            <a:pPr marL="881062" lvl="1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Kansengelijkheid </a:t>
            </a:r>
          </a:p>
          <a:p>
            <a:pPr marL="881062" lvl="1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Lokale infrastructuur van 140 centra voor natuur- en milieueducatie </a:t>
            </a:r>
          </a:p>
          <a:p>
            <a:pPr marL="881062" lvl="1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Visie, beleidsplannen, schoolplannen</a:t>
            </a:r>
            <a:br>
              <a:rPr lang="nl-NL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2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nl-NL" sz="2400" dirty="0"/>
              <a:t>Jongeren hebben een stem, luister daarnaar</a:t>
            </a:r>
            <a:endParaRPr lang="nl-NL" sz="16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068777-A33B-40F6-A3D7-133F1F1A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567" y="5985735"/>
            <a:ext cx="149974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8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218-EB69-4AC8-A3F9-9A86D064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27684-2133-418C-A7A6-A6A96691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nl-NL" sz="2400" dirty="0"/>
              <a:t>Inhoud van duurzaamheid smal of breed?</a:t>
            </a:r>
          </a:p>
          <a:p>
            <a:pPr marL="896938" lvl="1" indent="-355600">
              <a:buFont typeface="Segoe UI" panose="020B0502040204020203" pitchFamily="34" charset="0"/>
              <a:buChar char="−"/>
            </a:pPr>
            <a:r>
              <a:rPr lang="nl-NL" sz="2000" dirty="0"/>
              <a:t>Niet alleen ecologische thema’s als klimaat, energie, water, biodiversiteit</a:t>
            </a:r>
          </a:p>
          <a:p>
            <a:pPr marL="896938" lvl="1" indent="-355600">
              <a:buFont typeface="Segoe UI" panose="020B0502040204020203" pitchFamily="34" charset="0"/>
              <a:buChar char="−"/>
            </a:pPr>
            <a:r>
              <a:rPr lang="nl-NL" sz="2000" dirty="0"/>
              <a:t>Ook sociale, economische en ruimtelijke thema’s</a:t>
            </a:r>
          </a:p>
          <a:p>
            <a:pPr marL="896938" lvl="1" indent="-355600">
              <a:buFont typeface="Segoe UI" panose="020B0502040204020203" pitchFamily="34" charset="0"/>
              <a:buChar char="−"/>
            </a:pPr>
            <a:r>
              <a:rPr lang="nl-NL" sz="2000" dirty="0"/>
              <a:t>Alle 17 SDG’s samen</a:t>
            </a:r>
          </a:p>
          <a:p>
            <a:pPr marL="1354138" lvl="2" indent="-355600"/>
            <a:r>
              <a:rPr lang="nl-NL" sz="1800" dirty="0"/>
              <a:t>thema’s zijn onderling afhankelijk</a:t>
            </a:r>
          </a:p>
          <a:p>
            <a:pPr marL="1354138" lvl="2" indent="-355600"/>
            <a:r>
              <a:rPr lang="nl-NL" sz="1800" dirty="0"/>
              <a:t>Afhankelijkheden, systeemdenken en afwegingen zijn onderdeel van het leerproces</a:t>
            </a:r>
          </a:p>
          <a:p>
            <a:pPr marL="896938" lvl="1" indent="-355600">
              <a:buFont typeface="Segoe UI" panose="020B0502040204020203" pitchFamily="34" charset="0"/>
              <a:buChar char="−"/>
            </a:pPr>
            <a:r>
              <a:rPr lang="nl-NL" sz="2000" dirty="0"/>
              <a:t>Modulaire opbouw of beginnen met enkele thema’s kan</a:t>
            </a:r>
            <a:endParaRPr lang="nl-NL" dirty="0"/>
          </a:p>
          <a:p>
            <a:pPr marL="896938" lvl="1" indent="-355600"/>
            <a:endParaRPr lang="nl-NL" sz="1800" dirty="0"/>
          </a:p>
          <a:p>
            <a:pPr marL="514350" indent="-514350">
              <a:buFont typeface="+mj-lt"/>
              <a:buAutoNum type="arabicPeriod" startAt="5"/>
            </a:pPr>
            <a:r>
              <a:rPr lang="nl-NL" sz="2400" dirty="0"/>
              <a:t>Planning en proces: nog 8 jaar tot 2030</a:t>
            </a:r>
            <a:br>
              <a:rPr lang="nl-NL" sz="1800" dirty="0"/>
            </a:br>
            <a:endParaRPr lang="nl-NL" sz="1800" dirty="0"/>
          </a:p>
          <a:p>
            <a:pPr marL="514350" indent="-514350">
              <a:buFont typeface="+mj-lt"/>
              <a:buAutoNum type="arabicPeriod" startAt="5"/>
            </a:pPr>
            <a:r>
              <a:rPr lang="nl-NL" sz="2400" dirty="0"/>
              <a:t>Doelgroepen niet po, vo, of mbo, maar </a:t>
            </a:r>
            <a:r>
              <a:rPr lang="nl-NL" sz="2400" dirty="0" err="1"/>
              <a:t>coalition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willing</a:t>
            </a:r>
            <a:endParaRPr lang="nl-NL" sz="2400" dirty="0"/>
          </a:p>
        </p:txBody>
      </p:sp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497FB4DD-F9A9-4824-92FA-91806952575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924" y="95250"/>
            <a:ext cx="2009775" cy="1971675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A0A0F7C-7D44-4B6A-8FBC-2240B4F02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007" y="5985735"/>
            <a:ext cx="149974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0699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162D839F-2CF4-4BB0-AD03-41C8A985FD61}" vid="{66B74828-8252-4455-88D7-279A0B168AF3}"/>
    </a:ext>
  </a:extLst>
</a:theme>
</file>

<file path=ppt/theme/theme2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311</Words>
  <Application>Microsoft Office PowerPoint</Application>
  <PresentationFormat>Breedbeeld</PresentationFormat>
  <Paragraphs>51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Segoe UI</vt:lpstr>
      <vt:lpstr>Symbol</vt:lpstr>
      <vt:lpstr>Verdana</vt:lpstr>
      <vt:lpstr>Wingdings</vt:lpstr>
      <vt:lpstr>1_Kantoorthema</vt:lpstr>
      <vt:lpstr>IenW Nederlands 16:9</vt:lpstr>
      <vt:lpstr>PowerPoint-presentatie</vt:lpstr>
      <vt:lpstr>Terugblik</vt:lpstr>
      <vt:lpstr>Onderzoek bestuurlijk draagvlak</vt:lpstr>
      <vt:lpstr>Dossiers per ministerie</vt:lpstr>
      <vt:lpstr>Conclusies (1)</vt:lpstr>
      <vt:lpstr>Conclusies (2)</vt:lpstr>
      <vt:lpstr>Conclusies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Hak van Nispen</dc:creator>
  <cp:lastModifiedBy>Hak van Nispen</cp:lastModifiedBy>
  <cp:revision>55</cp:revision>
  <dcterms:created xsi:type="dcterms:W3CDTF">2022-03-21T15:56:51Z</dcterms:created>
  <dcterms:modified xsi:type="dcterms:W3CDTF">2022-04-26T15:59:34Z</dcterms:modified>
</cp:coreProperties>
</file>