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9"/>
  </p:notesMasterIdLst>
  <p:sldIdLst>
    <p:sldId id="256" r:id="rId2"/>
    <p:sldId id="308" r:id="rId3"/>
    <p:sldId id="310" r:id="rId4"/>
    <p:sldId id="262" r:id="rId5"/>
    <p:sldId id="280" r:id="rId6"/>
    <p:sldId id="307" r:id="rId7"/>
    <p:sldId id="270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erriweather" pitchFamily="2" charset="77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>
      <p:cViewPr varScale="1">
        <p:scale>
          <a:sx n="161" d="100"/>
          <a:sy n="161" d="100"/>
        </p:scale>
        <p:origin x="7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1dccb3a9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1dccb3a9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 van de presentatie ook met dank aan Arjen Wals, die er helaas niet bij kon zijn vandaag.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9ea73f4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9ea73f4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Introductie Leren voor Morgen: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- SDG 4 coördinator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"/>
              <a:t>- Speerpunten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8679222a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8679222a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rgbClr val="5AB85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lerenvoormorge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3916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latin typeface="Calibri"/>
                <a:ea typeface="Calibri"/>
                <a:cs typeface="Calibri"/>
                <a:sym typeface="Calibri"/>
              </a:rPr>
              <a:t>LEREN VOOR MORGEN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Samen werken aan duurzaam onderwijs </a:t>
            </a:r>
            <a:b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peuter tot professional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050" y="3598673"/>
            <a:ext cx="200025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274FD-5340-4906-81FE-3F407B1A3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00" y="236660"/>
            <a:ext cx="7952406" cy="495445"/>
          </a:xfrm>
        </p:spPr>
        <p:txBody>
          <a:bodyPr/>
          <a:lstStyle/>
          <a:p>
            <a:r>
              <a:rPr lang="nl-NL" dirty="0" err="1">
                <a:latin typeface="Montserrat" panose="020B0604020202020204" charset="0"/>
              </a:rPr>
              <a:t>Education</a:t>
            </a:r>
            <a:r>
              <a:rPr lang="nl-NL" dirty="0">
                <a:latin typeface="Montserrat" panose="020B0604020202020204" charset="0"/>
              </a:rPr>
              <a:t> </a:t>
            </a:r>
            <a:r>
              <a:rPr lang="nl-NL" dirty="0" err="1">
                <a:latin typeface="Montserrat" panose="020B0604020202020204" charset="0"/>
              </a:rPr>
              <a:t>today</a:t>
            </a:r>
            <a:r>
              <a:rPr lang="nl-NL" dirty="0">
                <a:latin typeface="Montserrat" panose="020B0604020202020204" charset="0"/>
              </a:rPr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384A42-E7C7-476A-815E-B14B99893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400" y="914400"/>
            <a:ext cx="7443000" cy="369914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‘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Frontal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education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’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still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a standard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Focus on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minimal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requirements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 on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what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you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can’t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 do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Too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much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testing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 and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examining</a:t>
            </a:r>
            <a:endParaRPr lang="nl-NL" sz="1800" dirty="0">
              <a:solidFill>
                <a:schemeClr val="tx1"/>
              </a:solidFill>
              <a:latin typeface="Montserrat" panose="020B0604020202020204" charset="0"/>
              <a:sym typeface="Wingdings" pitchFamily="2" charset="2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Succes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determined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by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 efficiency</a:t>
            </a:r>
          </a:p>
          <a:p>
            <a:pPr marL="285750" indent="-285750">
              <a:buFontTx/>
              <a:buChar char="-"/>
            </a:pP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Compartamentalised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  <a:sym typeface="Wingdings" pitchFamily="2" charset="2"/>
              </a:rPr>
              <a:t> approach in subjects;</a:t>
            </a:r>
          </a:p>
          <a:p>
            <a:pPr marL="285750" indent="-285750">
              <a:buFontTx/>
              <a:buChar char="-"/>
            </a:pP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Lack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of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integral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approach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Limited link to real life issues,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including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large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transitions</a:t>
            </a:r>
            <a:endParaRPr lang="nl-NL" sz="1800" dirty="0">
              <a:solidFill>
                <a:schemeClr val="tx1"/>
              </a:solidFill>
              <a:latin typeface="Montserrat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Lack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of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preparation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for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the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future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as change is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exponential</a:t>
            </a:r>
            <a:endParaRPr lang="nl-NL" sz="1800" dirty="0">
              <a:solidFill>
                <a:schemeClr val="tx1"/>
              </a:solidFill>
              <a:latin typeface="Montserrat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Learning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inside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the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school,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not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outside</a:t>
            </a:r>
            <a:endParaRPr lang="nl-NL" sz="1800" dirty="0">
              <a:solidFill>
                <a:schemeClr val="tx1"/>
              </a:solidFill>
              <a:latin typeface="Montserrat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Focus on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knowledge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,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less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on skills</a:t>
            </a:r>
          </a:p>
          <a:p>
            <a:pPr marL="285750" indent="-285750">
              <a:buFontTx/>
              <a:buChar char="-"/>
            </a:pP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Learning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objectives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are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central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,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not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the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student;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lack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of </a:t>
            </a:r>
            <a:r>
              <a:rPr lang="nl-NL" sz="1800" dirty="0" err="1">
                <a:solidFill>
                  <a:schemeClr val="tx1"/>
                </a:solidFill>
                <a:latin typeface="Montserrat" panose="020B0604020202020204" charset="0"/>
              </a:rPr>
              <a:t>participatory</a:t>
            </a:r>
            <a:r>
              <a:rPr lang="nl-NL" sz="1800" dirty="0">
                <a:solidFill>
                  <a:schemeClr val="tx1"/>
                </a:solidFill>
                <a:latin typeface="Montserrat" panose="020B0604020202020204" charset="0"/>
              </a:rPr>
              <a:t> thinking</a:t>
            </a:r>
          </a:p>
          <a:p>
            <a:pPr marL="742950" lvl="1" indent="-285750">
              <a:buFontTx/>
              <a:buChar char="-"/>
            </a:pPr>
            <a:endParaRPr lang="nl-NL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pic>
        <p:nvPicPr>
          <p:cNvPr id="4" name="Google Shape;72;p14">
            <a:extLst>
              <a:ext uri="{FF2B5EF4-FFF2-40B4-BE49-F238E27FC236}">
                <a16:creationId xmlns:a16="http://schemas.microsoft.com/office/drawing/2014/main" id="{6F82ABF9-5905-4C2C-BD95-6AB502D02FA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00144" y="3871608"/>
            <a:ext cx="2000250" cy="103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23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274FD-5340-4906-81FE-3F407B1A3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400" y="236660"/>
            <a:ext cx="7952406" cy="495445"/>
          </a:xfrm>
        </p:spPr>
        <p:txBody>
          <a:bodyPr/>
          <a:lstStyle/>
          <a:p>
            <a:r>
              <a:rPr lang="nl-NL" dirty="0">
                <a:latin typeface="Montserrat" panose="020B0604020202020204" charset="0"/>
              </a:rPr>
              <a:t>Wat is er nodig?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384A42-E7C7-476A-815E-B14B99893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400" y="914400"/>
            <a:ext cx="6570744" cy="369914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tx1"/>
                </a:solidFill>
                <a:latin typeface="Montserrat" panose="020B0604020202020204" charset="0"/>
              </a:rPr>
              <a:t>Duurzaamheid als kern van het onderwijs: leerlingen de kennis, vaardigheden en waarden meegeven voor de samenleving waarin ze werken.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tx1"/>
                </a:solidFill>
                <a:latin typeface="Montserrat" panose="020B0604020202020204" charset="0"/>
              </a:rPr>
              <a:t>Aandacht verschuiven van beroepsonderwijs naar po en vo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tx1"/>
                </a:solidFill>
                <a:latin typeface="Montserrat" panose="020B0604020202020204" charset="0"/>
              </a:rPr>
              <a:t>Aansluiten bij de grote agenda’s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tx1"/>
                </a:solidFill>
                <a:latin typeface="Montserrat" panose="020B0604020202020204" charset="0"/>
              </a:rPr>
              <a:t>Duurzaam onderwijs niet als iets extra’s, maar verankerd in het onderwijs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tx1"/>
                </a:solidFill>
                <a:latin typeface="Montserrat" panose="020B0604020202020204" charset="0"/>
              </a:rPr>
              <a:t>In leerdoelen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tx1"/>
                </a:solidFill>
                <a:latin typeface="Montserrat" panose="020B0604020202020204" charset="0"/>
              </a:rPr>
              <a:t>Heldere kwaliteitseisen, verankerd in accreditatie en inspectie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tx1"/>
                </a:solidFill>
                <a:latin typeface="Montserrat" panose="020B0604020202020204" charset="0"/>
              </a:rPr>
              <a:t>Delen van goede voorbeelden</a:t>
            </a:r>
          </a:p>
          <a:p>
            <a:pPr marL="742950" lvl="1" indent="-285750">
              <a:buFontTx/>
              <a:buChar char="-"/>
            </a:pPr>
            <a:endParaRPr lang="nl-NL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pic>
        <p:nvPicPr>
          <p:cNvPr id="4" name="Google Shape;72;p14">
            <a:extLst>
              <a:ext uri="{FF2B5EF4-FFF2-40B4-BE49-F238E27FC236}">
                <a16:creationId xmlns:a16="http://schemas.microsoft.com/office/drawing/2014/main" id="{6F82ABF9-5905-4C2C-BD95-6AB502D02FA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00144" y="3871608"/>
            <a:ext cx="2000250" cy="103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12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/>
          </p:nvPr>
        </p:nvSpPr>
        <p:spPr>
          <a:xfrm>
            <a:off x="356250" y="339325"/>
            <a:ext cx="8520600" cy="44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l" sz="2400" b="1" dirty="0">
                <a:latin typeface="Calibri"/>
                <a:ea typeface="Calibri"/>
                <a:cs typeface="Calibri"/>
                <a:sym typeface="Calibri"/>
              </a:rPr>
              <a:t>Coöperatie Leren voor Morgen...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dirty="0">
                <a:latin typeface="Calibri"/>
                <a:ea typeface="Calibri"/>
                <a:cs typeface="Calibri"/>
                <a:sym typeface="Calibri"/>
              </a:rPr>
              <a:t>… bestaat uit samenwerkende organisaties die de landelijke alliantie vormen voor SDG 4 en zich inzetten voor leren voor duurzame ontwikkeling: binnen én buiten het onderwijssysteem, van peuter tot professional.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dirty="0">
                <a:latin typeface="Calibri"/>
                <a:ea typeface="Calibri"/>
                <a:cs typeface="Calibri"/>
                <a:sym typeface="Calibri"/>
              </a:rPr>
              <a:t>•	Onderwijsnetwerken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dirty="0">
                <a:latin typeface="Calibri"/>
                <a:ea typeface="Calibri"/>
                <a:cs typeface="Calibri"/>
                <a:sym typeface="Calibri"/>
              </a:rPr>
              <a:t>•	Doorbraakprojecten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dirty="0">
                <a:latin typeface="Calibri"/>
                <a:ea typeface="Calibri"/>
                <a:cs typeface="Calibri"/>
                <a:sym typeface="Calibri"/>
              </a:rPr>
              <a:t>•	Pleitbezorging</a:t>
            </a: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050" y="3598673"/>
            <a:ext cx="200025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274FD-5340-4906-81FE-3F407B1A3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355" y="344995"/>
            <a:ext cx="8039244" cy="534900"/>
          </a:xfrm>
        </p:spPr>
        <p:txBody>
          <a:bodyPr/>
          <a:lstStyle/>
          <a:p>
            <a:r>
              <a:rPr lang="nl-NL" dirty="0">
                <a:latin typeface="Montserrat" panose="020B0604020202020204" charset="0"/>
              </a:rPr>
              <a:t>Wat willen we?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384A42-E7C7-476A-815E-B14B99893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1086928"/>
            <a:ext cx="7417568" cy="1529932"/>
          </a:xfrm>
        </p:spPr>
        <p:txBody>
          <a:bodyPr/>
          <a:lstStyle/>
          <a:p>
            <a:pPr marL="43180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tx1"/>
              </a:solidFill>
              <a:latin typeface="Montserrat" panose="020B0604020202020204" charset="0"/>
            </a:endParaRPr>
          </a:p>
          <a:p>
            <a:pPr>
              <a:spcAft>
                <a:spcPts val="450"/>
              </a:spcAft>
            </a:pPr>
            <a:r>
              <a:rPr lang="nl-NL" b="1" dirty="0" err="1"/>
              <a:t>Purpose</a:t>
            </a:r>
            <a:r>
              <a:rPr lang="nl-NL" b="1" dirty="0"/>
              <a:t>:</a:t>
            </a:r>
            <a:r>
              <a:rPr lang="nl-NL" dirty="0"/>
              <a:t> Leren voor Morgen bestaat om samen te leren voor een wendbare en leefbare wereld van vandaag en morgen, die perspectief biedt voor iedereen.</a:t>
            </a:r>
          </a:p>
          <a:p>
            <a:pPr>
              <a:spcAft>
                <a:spcPts val="450"/>
              </a:spcAft>
            </a:pPr>
            <a:r>
              <a:rPr lang="nl-NL" b="1" dirty="0"/>
              <a:t>Visie:</a:t>
            </a:r>
            <a:r>
              <a:rPr lang="nl-NL" dirty="0"/>
              <a:t> In een sneller veranderende wereld zien wij Leren voor Morgen als hét dynamische, brede netwerk dat met urgentie duurzaamheid in het onderwijs binnen en buiten de scholen vormgeeft.</a:t>
            </a:r>
          </a:p>
          <a:p>
            <a:pPr>
              <a:spcAft>
                <a:spcPts val="450"/>
              </a:spcAft>
            </a:pPr>
            <a:r>
              <a:rPr lang="nl-NL" b="1" dirty="0"/>
              <a:t>Missie:</a:t>
            </a:r>
            <a:r>
              <a:rPr lang="nl-NL" dirty="0"/>
              <a:t> Op basis van onze gedeelde kernwaarden samen werken aan innovatieve oplossingen die bijdragen aan systeemveranderingen voor duurzame ontwikkeling in het onderwijs.</a:t>
            </a:r>
          </a:p>
          <a:p>
            <a:pPr>
              <a:spcAft>
                <a:spcPts val="450"/>
              </a:spcAft>
            </a:pPr>
            <a:r>
              <a:rPr lang="nl-NL" b="1" dirty="0"/>
              <a:t>Kernwaarden:</a:t>
            </a:r>
            <a:r>
              <a:rPr lang="nl-NL" dirty="0"/>
              <a:t> Transparant, warm en zorgzaam, samen, gelijkwaardig, idealisme/ intrinsieke motivatie, speels en plezier, ambitie, ontdekken/ innovatie, eigenwijs.</a:t>
            </a:r>
          </a:p>
        </p:txBody>
      </p:sp>
      <p:pic>
        <p:nvPicPr>
          <p:cNvPr id="4" name="Google Shape;72;p14">
            <a:extLst>
              <a:ext uri="{FF2B5EF4-FFF2-40B4-BE49-F238E27FC236}">
                <a16:creationId xmlns:a16="http://schemas.microsoft.com/office/drawing/2014/main" id="{6F82ABF9-5905-4C2C-BD95-6AB502D02FA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00144" y="3871608"/>
            <a:ext cx="2000250" cy="103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89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274FD-5340-4906-81FE-3F407B1A3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297" y="190941"/>
            <a:ext cx="7537891" cy="45719"/>
          </a:xfrm>
        </p:spPr>
        <p:txBody>
          <a:bodyPr/>
          <a:lstStyle/>
          <a:p>
            <a:r>
              <a:rPr lang="nl-NL" dirty="0">
                <a:latin typeface="Montserrat" panose="020B0604020202020204" charset="0"/>
              </a:rPr>
              <a:t>Speerpunten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384A42-E7C7-476A-815E-B14B99893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400" y="904460"/>
            <a:ext cx="6570744" cy="3732936"/>
          </a:xfrm>
        </p:spPr>
        <p:txBody>
          <a:bodyPr/>
          <a:lstStyle/>
          <a:p>
            <a:pPr marL="0" indent="0"/>
            <a:r>
              <a:rPr lang="nl-NL" sz="14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LvM</a:t>
            </a: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verbindt, deelt kennis en jaagt onderwijsvernieuwing aan </a:t>
            </a: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door middel van:</a:t>
            </a:r>
          </a:p>
          <a:p>
            <a:pPr lvl="0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Bottom-up:</a:t>
            </a:r>
          </a:p>
          <a:p>
            <a:pPr marL="960120" lvl="1" indent="-311150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Netwerken</a:t>
            </a:r>
          </a:p>
          <a:p>
            <a:pPr marL="960120" lvl="1" indent="-311150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Kaders zetten (WSA/ Kennisnet/ </a:t>
            </a:r>
            <a:r>
              <a:rPr lang="nl-NL" sz="14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Sustainabul</a:t>
            </a: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)</a:t>
            </a:r>
          </a:p>
          <a:p>
            <a:pPr marL="960120" lvl="1" indent="-311150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Projecten, </a:t>
            </a:r>
            <a:r>
              <a:rPr lang="nl-NL" sz="14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oa</a:t>
            </a: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 </a:t>
            </a:r>
            <a:r>
              <a:rPr lang="nl-NL" sz="14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Circular</a:t>
            </a: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 Skills</a:t>
            </a:r>
          </a:p>
          <a:p>
            <a:pPr marL="960120" lvl="1" indent="-311150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Internationaal verbinden</a:t>
            </a:r>
          </a:p>
          <a:p>
            <a:pPr lvl="0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Top-down</a:t>
            </a:r>
          </a:p>
          <a:p>
            <a:pPr lvl="1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Routekaart schoolleiders/ bestuurders</a:t>
            </a:r>
          </a:p>
          <a:p>
            <a:pPr lvl="1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Contacten raden</a:t>
            </a:r>
          </a:p>
          <a:p>
            <a:pPr lvl="0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Pleitbezorging</a:t>
            </a:r>
            <a:r>
              <a:rPr lang="nl-NL" sz="1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/ Bewustwording</a:t>
            </a:r>
            <a:endParaRPr lang="nl-NL" sz="14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sym typeface="Century Gothic"/>
            </a:endParaRPr>
          </a:p>
          <a:p>
            <a:pPr lvl="1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 err="1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Curriculum.nu</a:t>
            </a:r>
            <a:endParaRPr lang="nl-NL" sz="14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sym typeface="Century Gothic"/>
            </a:endParaRPr>
          </a:p>
          <a:p>
            <a:pPr lvl="1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Dag van de duurzaamheid</a:t>
            </a:r>
          </a:p>
          <a:p>
            <a:pPr lvl="1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Duurzame Docent</a:t>
            </a:r>
          </a:p>
          <a:p>
            <a:pPr lvl="1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Week van de Economie</a:t>
            </a:r>
          </a:p>
          <a:p>
            <a:pPr lvl="1">
              <a:lnSpc>
                <a:spcPct val="115000"/>
              </a:lnSpc>
              <a:buClr>
                <a:srgbClr val="666666"/>
              </a:buClr>
              <a:buSzPts val="1300"/>
              <a:buFont typeface="Roboto"/>
              <a:buChar char="●"/>
              <a:defRPr/>
            </a:pPr>
            <a:r>
              <a:rPr lang="nl-NL" sz="14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sym typeface="Century Gothic"/>
              </a:rPr>
              <a:t>Manifest duurzaam onderwijs</a:t>
            </a:r>
            <a:endParaRPr lang="nl-NL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Google Shape;72;p14">
            <a:extLst>
              <a:ext uri="{FF2B5EF4-FFF2-40B4-BE49-F238E27FC236}">
                <a16:creationId xmlns:a16="http://schemas.microsoft.com/office/drawing/2014/main" id="{6F82ABF9-5905-4C2C-BD95-6AB502D02FA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00144" y="3871608"/>
            <a:ext cx="2000250" cy="103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43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050" y="3598673"/>
            <a:ext cx="200025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/>
        </p:nvSpPr>
        <p:spPr>
          <a:xfrm>
            <a:off x="1013450" y="272350"/>
            <a:ext cx="3089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Blijf op de hoogte!</a:t>
            </a:r>
            <a:endParaRPr sz="2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1150025" y="2985850"/>
            <a:ext cx="6880500" cy="19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giuseppe@lerenvoormorgen.org</a:t>
            </a:r>
            <a:endParaRPr sz="24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1127075" y="1779550"/>
            <a:ext cx="5070300" cy="1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@LerenvoorMorgen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Coöperatie Leren voor Morgen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1150025" y="1025950"/>
            <a:ext cx="40974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www.lerenvoormorgen.org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 rotWithShape="1">
          <a:blip r:embed="rId5">
            <a:alphaModFix/>
          </a:blip>
          <a:srcRect l="13151" r="37220" b="3660"/>
          <a:stretch/>
        </p:blipFill>
        <p:spPr>
          <a:xfrm>
            <a:off x="209075" y="860350"/>
            <a:ext cx="918000" cy="32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438</Words>
  <Application>Microsoft Macintosh PowerPoint</Application>
  <PresentationFormat>Diavoorstelling (16:9)</PresentationFormat>
  <Paragraphs>65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Montserrat</vt:lpstr>
      <vt:lpstr>Roboto</vt:lpstr>
      <vt:lpstr>Calibri</vt:lpstr>
      <vt:lpstr>Arial</vt:lpstr>
      <vt:lpstr>Merriweather</vt:lpstr>
      <vt:lpstr>Paradigm</vt:lpstr>
      <vt:lpstr>LEREN VOOR MORGEN  Samen werken aan duurzaam onderwijs  van peuter tot professional </vt:lpstr>
      <vt:lpstr>Education today?</vt:lpstr>
      <vt:lpstr>Wat is er nodig?</vt:lpstr>
      <vt:lpstr>Coöperatie Leren voor Morgen...  … bestaat uit samenwerkende organisaties die de landelijke alliantie vormen voor SDG 4 en zich inzetten voor leren voor duurzame ontwikkeling: binnen én buiten het onderwijssysteem, van peuter tot professional.  • Onderwijsnetwerken • Doorbraakprojecten • Pleitbezorging  </vt:lpstr>
      <vt:lpstr>Wat willen we?</vt:lpstr>
      <vt:lpstr>Speerpunten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LEREN VOOR MORGEN  Samen werken aan duurzaam onderwijs  van peuter tot professional </dc:title>
  <cp:lastModifiedBy>Giuseppe van der Helm</cp:lastModifiedBy>
  <cp:revision>7</cp:revision>
  <dcterms:modified xsi:type="dcterms:W3CDTF">2022-03-29T22:09:32Z</dcterms:modified>
</cp:coreProperties>
</file>