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2"/>
  </p:notesMasterIdLst>
  <p:sldIdLst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33B0-DB73-4AD5-83E8-1D7B7600D3D6}" type="datetimeFigureOut">
              <a:rPr lang="nl-NL" smtClean="0"/>
              <a:t>26-4-2022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03E00-7239-4E69-B2E2-8D464F0E87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57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ard S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5FA20-A94A-4CC3-8445-44B3CA80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462A9F-CEBD-4D2D-ABE6-F8430B6B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BF5A2D65-8F5F-4B05-9233-5A404006B4DE}"/>
              </a:ext>
            </a:extLst>
          </p:cNvPr>
          <p:cNvGrpSpPr/>
          <p:nvPr userDrawn="1"/>
        </p:nvGrpSpPr>
        <p:grpSpPr>
          <a:xfrm>
            <a:off x="-2145803" y="5639957"/>
            <a:ext cx="15115231" cy="1316520"/>
            <a:chOff x="-2145803" y="5910500"/>
            <a:chExt cx="15115231" cy="1316520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DCA02FF0-CE18-4D4B-B65A-B7B1C78C99CD}"/>
                </a:ext>
              </a:extLst>
            </p:cNvPr>
            <p:cNvSpPr/>
            <p:nvPr/>
          </p:nvSpPr>
          <p:spPr>
            <a:xfrm flipH="1" flipV="1">
              <a:off x="-2145803" y="6568760"/>
              <a:ext cx="14849676" cy="578480"/>
            </a:xfrm>
            <a:prstGeom prst="rect">
              <a:avLst/>
            </a:prstGeom>
            <a:solidFill>
              <a:srgbClr val="F9B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3" name="Gelijkbenige driehoek 12">
              <a:extLst>
                <a:ext uri="{FF2B5EF4-FFF2-40B4-BE49-F238E27FC236}">
                  <a16:creationId xmlns:a16="http://schemas.microsoft.com/office/drawing/2014/main" id="{24DF4538-C35E-4852-B472-834730BEC2B2}"/>
                </a:ext>
              </a:extLst>
            </p:cNvPr>
            <p:cNvSpPr/>
            <p:nvPr/>
          </p:nvSpPr>
          <p:spPr>
            <a:xfrm rot="16200000">
              <a:off x="4934161" y="-808247"/>
              <a:ext cx="1316520" cy="14754014"/>
            </a:xfrm>
            <a:prstGeom prst="triangle">
              <a:avLst>
                <a:gd name="adj" fmla="val 50000"/>
              </a:avLst>
            </a:prstGeom>
            <a:solidFill>
              <a:srgbClr val="F9B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l-NL" dirty="0"/>
                <a:t> </a:t>
              </a:r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A2C9EDF-DECB-43E2-A5A3-DC5DDD17B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63" y="6078245"/>
            <a:ext cx="1043474" cy="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5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80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24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12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073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9080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501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850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067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8763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116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65DB6-063F-4AE3-904D-4442B1EB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A9F9DD-1693-47F0-B819-2C654103E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8E9187-6A6D-449A-8FED-91A618E2D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63" y="6078087"/>
            <a:ext cx="1043474" cy="4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68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4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1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2125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00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3885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20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571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6927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2169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0388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B3A94-7499-4CD7-B98F-6919339D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E5D841-A69B-4D71-A095-D7CE469BB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53258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2077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354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020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887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432233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504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8412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9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41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2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41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50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8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5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3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7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01D9B96-36B3-4867-9FB4-790788BA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663C42-1BF0-4CCE-8576-0CB37FA37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4817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EE760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beelding met buiten, lucht&#10;&#10;Automatisch gegenereerde beschrijving">
            <a:extLst>
              <a:ext uri="{FF2B5EF4-FFF2-40B4-BE49-F238E27FC236}">
                <a16:creationId xmlns:a16="http://schemas.microsoft.com/office/drawing/2014/main" id="{23DD7B6B-D9BE-4EBD-9785-252919BCF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046" y="-3228448"/>
            <a:ext cx="12712715" cy="847514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A445A75-D448-49AA-968C-2705F484B687}"/>
              </a:ext>
            </a:extLst>
          </p:cNvPr>
          <p:cNvSpPr/>
          <p:nvPr/>
        </p:nvSpPr>
        <p:spPr>
          <a:xfrm>
            <a:off x="0" y="4366667"/>
            <a:ext cx="12192000" cy="578480"/>
          </a:xfrm>
          <a:prstGeom prst="rect">
            <a:avLst/>
          </a:prstGeom>
          <a:solidFill>
            <a:srgbClr val="F9B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8A0BBAA4-C4F4-4E0E-9CCF-0AB3BCF5161F}"/>
              </a:ext>
            </a:extLst>
          </p:cNvPr>
          <p:cNvSpPr/>
          <p:nvPr/>
        </p:nvSpPr>
        <p:spPr>
          <a:xfrm rot="16200000">
            <a:off x="4558146" y="-2352080"/>
            <a:ext cx="1316520" cy="14754014"/>
          </a:xfrm>
          <a:prstGeom prst="triangle">
            <a:avLst>
              <a:gd name="adj" fmla="val 50000"/>
            </a:avLst>
          </a:prstGeom>
          <a:solidFill>
            <a:srgbClr val="F9B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Rechthoek: afgeronde diagonale hoeken 5">
            <a:extLst>
              <a:ext uri="{FF2B5EF4-FFF2-40B4-BE49-F238E27FC236}">
                <a16:creationId xmlns:a16="http://schemas.microsoft.com/office/drawing/2014/main" id="{8D7FD2F2-DA23-435F-9B14-47E5941491CC}"/>
              </a:ext>
            </a:extLst>
          </p:cNvPr>
          <p:cNvSpPr/>
          <p:nvPr/>
        </p:nvSpPr>
        <p:spPr>
          <a:xfrm>
            <a:off x="2328679" y="3601088"/>
            <a:ext cx="7534642" cy="1423839"/>
          </a:xfrm>
          <a:prstGeom prst="round2DiagRect">
            <a:avLst/>
          </a:prstGeom>
          <a:solidFill>
            <a:srgbClr val="EE7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9FC18133-C417-489D-A231-781D48B76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982" y="3788373"/>
            <a:ext cx="782590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Duurzame School;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beginnen niet op nul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6E27B1E-70DC-4485-A241-588F4E0B2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5" y="5673747"/>
            <a:ext cx="1439368" cy="651843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8C0881F-0961-477C-9125-B0D2D0F20032}"/>
              </a:ext>
            </a:extLst>
          </p:cNvPr>
          <p:cNvSpPr txBox="1">
            <a:spLocks/>
          </p:cNvSpPr>
          <p:nvPr/>
        </p:nvSpPr>
        <p:spPr>
          <a:xfrm>
            <a:off x="2315120" y="5610996"/>
            <a:ext cx="8681815" cy="8108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E5F8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Hak van Nispen tot Pannerden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E5F8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WSA conferentie, 30 maart 2022</a:t>
            </a:r>
          </a:p>
        </p:txBody>
      </p:sp>
      <p:pic>
        <p:nvPicPr>
          <p:cNvPr id="12" name="Tijdelijke aanduiding voor inhoud 7">
            <a:extLst>
              <a:ext uri="{FF2B5EF4-FFF2-40B4-BE49-F238E27FC236}">
                <a16:creationId xmlns:a16="http://schemas.microsoft.com/office/drawing/2014/main" id="{204A931E-0282-4A9A-96D8-95998A932A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354" y="2962758"/>
            <a:ext cx="685801" cy="638330"/>
          </a:xfrm>
          <a:prstGeom prst="rect">
            <a:avLst/>
          </a:prstGeom>
          <a:noFill/>
        </p:spPr>
      </p:pic>
      <p:pic>
        <p:nvPicPr>
          <p:cNvPr id="13" name="Tijdelijke aanduiding voor inhoud 7">
            <a:extLst>
              <a:ext uri="{FF2B5EF4-FFF2-40B4-BE49-F238E27FC236}">
                <a16:creationId xmlns:a16="http://schemas.microsoft.com/office/drawing/2014/main" id="{01857D61-C8B5-4301-9E46-1D9C2911C4D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2224" y="2553323"/>
            <a:ext cx="914401" cy="843048"/>
          </a:xfrm>
          <a:prstGeom prst="rect">
            <a:avLst/>
          </a:prstGeom>
          <a:noFill/>
        </p:spPr>
      </p:pic>
      <p:pic>
        <p:nvPicPr>
          <p:cNvPr id="14" name="Tijdelijke aanduiding voor inhoud 7">
            <a:extLst>
              <a:ext uri="{FF2B5EF4-FFF2-40B4-BE49-F238E27FC236}">
                <a16:creationId xmlns:a16="http://schemas.microsoft.com/office/drawing/2014/main" id="{735072E3-767F-4CD7-B55E-07F5452A7F3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149" y="1943100"/>
            <a:ext cx="1343028" cy="1248553"/>
          </a:xfrm>
          <a:prstGeom prst="rect">
            <a:avLst/>
          </a:prstGeom>
          <a:noFill/>
        </p:spPr>
      </p:pic>
      <p:pic>
        <p:nvPicPr>
          <p:cNvPr id="15" name="Tijdelijke aanduiding voor inhoud 7">
            <a:extLst>
              <a:ext uri="{FF2B5EF4-FFF2-40B4-BE49-F238E27FC236}">
                <a16:creationId xmlns:a16="http://schemas.microsoft.com/office/drawing/2014/main" id="{09FC6797-14CF-4FC4-9F36-A4F8139C03A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4974" y="1285875"/>
            <a:ext cx="1609726" cy="1524397"/>
          </a:xfrm>
          <a:prstGeom prst="rect">
            <a:avLst/>
          </a:prstGeom>
          <a:noFill/>
        </p:spPr>
      </p:pic>
      <p:pic>
        <p:nvPicPr>
          <p:cNvPr id="16" name="Tijdelijke aanduiding voor inhoud 7">
            <a:extLst>
              <a:ext uri="{FF2B5EF4-FFF2-40B4-BE49-F238E27FC236}">
                <a16:creationId xmlns:a16="http://schemas.microsoft.com/office/drawing/2014/main" id="{31F01F51-5094-4A1E-B628-D922CCD6DC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4700" y="-1750592"/>
            <a:ext cx="2114551" cy="1828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507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 beginnen niet op nul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Twee Begin vorige eeuw natuureducatie</a:t>
            </a:r>
          </a:p>
          <a:p>
            <a:r>
              <a:rPr lang="nl-NL" sz="2400" dirty="0"/>
              <a:t>Jaren ‘70 </a:t>
            </a:r>
            <a:r>
              <a:rPr lang="nl-NL" sz="2400" dirty="0" err="1"/>
              <a:t>milieu-educatie</a:t>
            </a:r>
            <a:endParaRPr lang="nl-NL" sz="2400" dirty="0"/>
          </a:p>
          <a:p>
            <a:r>
              <a:rPr lang="nl-NL" sz="2400" dirty="0"/>
              <a:t>Jaren ‘70/‘80 NME centra</a:t>
            </a:r>
          </a:p>
          <a:p>
            <a:r>
              <a:rPr lang="nl-NL" sz="2400" dirty="0"/>
              <a:t>Rond 2000 Duurzaamheidseducatie</a:t>
            </a:r>
            <a:endParaRPr lang="nl-NL" sz="1600" dirty="0"/>
          </a:p>
          <a:p>
            <a:endParaRPr lang="nl-NL" sz="2400" dirty="0"/>
          </a:p>
        </p:txBody>
      </p:sp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497FB4DD-F9A9-4824-92FA-91806952575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924" y="95250"/>
            <a:ext cx="2009775" cy="197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63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 goed lesmateriaal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Ieder thema eigen aanbod</a:t>
            </a:r>
          </a:p>
          <a:p>
            <a:r>
              <a:rPr lang="nl-NL" sz="2400" dirty="0"/>
              <a:t>Nederland Schoon voor Zwerfafval; PWN voor drinkwater; Eneco voor energie; IVN voor natuur, noem maar op.</a:t>
            </a:r>
          </a:p>
          <a:p>
            <a:r>
              <a:rPr lang="nl-NL" sz="2400" dirty="0"/>
              <a:t>Twee voorbeelden</a:t>
            </a:r>
          </a:p>
          <a:p>
            <a:pPr lvl="1"/>
            <a:r>
              <a:rPr lang="nl-NL" sz="2000" dirty="0"/>
              <a:t>Infrastructuur</a:t>
            </a:r>
          </a:p>
          <a:p>
            <a:pPr lvl="1"/>
            <a:r>
              <a:rPr lang="nl-NL" sz="2000" dirty="0"/>
              <a:t>Proces aanpak &gt; educatie</a:t>
            </a:r>
          </a:p>
        </p:txBody>
      </p:sp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497FB4DD-F9A9-4824-92FA-91806952575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924" y="95250"/>
            <a:ext cx="2009775" cy="197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036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Infrastructuur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400" dirty="0"/>
              <a:t>Lokale /regionale NME centra bedienen scholen in ca 200 gemeenten. Door gemeenten betaald</a:t>
            </a:r>
          </a:p>
          <a:p>
            <a:r>
              <a:rPr lang="nl-NL" sz="2400" dirty="0"/>
              <a:t>Aanbod </a:t>
            </a:r>
          </a:p>
          <a:p>
            <a:pPr lvl="1"/>
            <a:r>
              <a:rPr lang="nl-NL" sz="2000" dirty="0"/>
              <a:t>lesmaterialen (natuur-, milieu- en duurzaamheidseducatie)</a:t>
            </a:r>
          </a:p>
          <a:p>
            <a:pPr lvl="1"/>
            <a:r>
              <a:rPr lang="nl-NL" sz="2000" dirty="0"/>
              <a:t>activiteiten </a:t>
            </a:r>
          </a:p>
          <a:p>
            <a:pPr lvl="1"/>
            <a:r>
              <a:rPr lang="nl-NL" sz="2000" dirty="0"/>
              <a:t>kinderboerderij </a:t>
            </a:r>
          </a:p>
          <a:p>
            <a:pPr lvl="1"/>
            <a:r>
              <a:rPr lang="nl-NL" sz="2000" dirty="0"/>
              <a:t>moestuinieren</a:t>
            </a:r>
          </a:p>
          <a:p>
            <a:pPr lvl="1"/>
            <a:r>
              <a:rPr lang="nl-NL" sz="2000" dirty="0"/>
              <a:t>groene schoolpleinen</a:t>
            </a:r>
          </a:p>
          <a:p>
            <a:pPr lvl="1"/>
            <a:r>
              <a:rPr lang="nl-NL" sz="2000" dirty="0"/>
              <a:t>advies en begeleiding</a:t>
            </a:r>
          </a:p>
          <a:p>
            <a:r>
              <a:rPr lang="nl-NL" sz="2400" dirty="0"/>
              <a:t>Hulp bij keuze uit de duizenden lespakketten en activiteiten 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GroenGelinkt en nu Wikiwijs collectie Natuur, milieu en duurzaamheid</a:t>
            </a:r>
          </a:p>
          <a:p>
            <a:r>
              <a:rPr lang="nl-NL" sz="2400" dirty="0"/>
              <a:t>Vereniging Gemeenten voor Duurzame Ontwikkeling en Coöperatie leren voor Morgen </a:t>
            </a:r>
          </a:p>
          <a:p>
            <a:endParaRPr lang="nl-NL" sz="2400" dirty="0"/>
          </a:p>
        </p:txBody>
      </p:sp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497FB4DD-F9A9-4824-92FA-91806952575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924" y="95250"/>
            <a:ext cx="2009775" cy="197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348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Infrastructuur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GroenGelinkt en nu Wikiwijs collectie Natuur, milieu en duurzaamheid</a:t>
            </a:r>
          </a:p>
          <a:p>
            <a:r>
              <a:rPr lang="nl-NL" sz="2400" dirty="0"/>
              <a:t>Vereniging Gemeenten voor Duurzame Ontwikkeling </a:t>
            </a:r>
          </a:p>
          <a:p>
            <a:r>
              <a:rPr lang="nl-NL" sz="2400" dirty="0"/>
              <a:t>Coöperatie leren voor Morgen </a:t>
            </a:r>
          </a:p>
          <a:p>
            <a:endParaRPr lang="nl-NL" sz="2400" dirty="0"/>
          </a:p>
        </p:txBody>
      </p:sp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497FB4DD-F9A9-4824-92FA-91806952575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924" y="95250"/>
            <a:ext cx="2009775" cy="197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21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aanpak: Eco-Schools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174 scholen zijn duurzame school via Eco-Schools</a:t>
            </a:r>
          </a:p>
          <a:p>
            <a:r>
              <a:rPr lang="nl-NL" sz="2400" dirty="0"/>
              <a:t>Wereldwijd keurmerk door VN erkend</a:t>
            </a:r>
          </a:p>
          <a:p>
            <a:r>
              <a:rPr lang="nl-NL" sz="2400" dirty="0"/>
              <a:t>Student led change</a:t>
            </a:r>
          </a:p>
          <a:p>
            <a:r>
              <a:rPr lang="nl-NL" sz="2400" dirty="0"/>
              <a:t>Proces aanpak</a:t>
            </a:r>
          </a:p>
          <a:p>
            <a:r>
              <a:rPr lang="nl-NL" sz="2400" dirty="0"/>
              <a:t>70 landen</a:t>
            </a:r>
          </a:p>
          <a:p>
            <a:r>
              <a:rPr lang="nl-NL" sz="2400" dirty="0"/>
              <a:t>2,5 miljoen leerlingen per jaar</a:t>
            </a:r>
          </a:p>
          <a:p>
            <a:endParaRPr lang="nl-NL" sz="1600" dirty="0"/>
          </a:p>
          <a:p>
            <a:endParaRPr lang="nl-NL" sz="2400" dirty="0"/>
          </a:p>
        </p:txBody>
      </p:sp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497FB4DD-F9A9-4824-92FA-91806952575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924" y="95250"/>
            <a:ext cx="2009775" cy="1971675"/>
          </a:xfrm>
          <a:prstGeom prst="rect">
            <a:avLst/>
          </a:prstGeom>
          <a:noFill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1F32432-0CA7-42B3-8B79-092C0D38A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924" y="27781"/>
            <a:ext cx="2019869" cy="210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1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B15A734D-F18B-4F20-B0EE-798A60CD8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86" b="13158"/>
          <a:stretch/>
        </p:blipFill>
        <p:spPr>
          <a:xfrm>
            <a:off x="5349116" y="1690688"/>
            <a:ext cx="5324475" cy="36252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aanpak: Eco-Schools</a:t>
            </a:r>
          </a:p>
        </p:txBody>
      </p:sp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497FB4DD-F9A9-4824-92FA-91806952575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924" y="95250"/>
            <a:ext cx="2009775" cy="1971675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ADD96CC-8EF0-4DF3-A491-C85E9CFDE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4" y="27781"/>
            <a:ext cx="2019869" cy="21066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0F9705A-E61A-47A7-9F30-A3A3500D5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49" y="1853784"/>
            <a:ext cx="4463084" cy="38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aanpak: Eco-Schools</a:t>
            </a:r>
          </a:p>
        </p:txBody>
      </p:sp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497FB4DD-F9A9-4824-92FA-91806952575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924" y="95250"/>
            <a:ext cx="2009775" cy="1971675"/>
          </a:xfrm>
          <a:prstGeom prst="rect">
            <a:avLst/>
          </a:prstGeom>
          <a:noFill/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720C288-88F8-4213-913D-F1F209A4E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"/>
          <a:stretch/>
        </p:blipFill>
        <p:spPr>
          <a:xfrm>
            <a:off x="983974" y="2471737"/>
            <a:ext cx="9786577" cy="321386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3F7150-E801-4C3D-8A3D-D3411798D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4" y="27781"/>
            <a:ext cx="2019869" cy="210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6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aanpak: Eco-Schools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C7EC5C8-B8AB-43F7-800F-6DD5B923C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-483219"/>
            <a:ext cx="12169139" cy="7937112"/>
          </a:xfrm>
          <a:prstGeom prst="rect">
            <a:avLst/>
          </a:prstGeom>
        </p:spPr>
      </p:pic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497FB4DD-F9A9-4824-92FA-91806952575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924" y="95250"/>
            <a:ext cx="2009775" cy="197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391867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162D839F-2CF4-4BB0-AD03-41C8A985FD61}" vid="{66B74828-8252-4455-88D7-279A0B168AF3}"/>
    </a:ext>
  </a:extLst>
</a:theme>
</file>

<file path=ppt/theme/theme2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204</Words>
  <Application>Microsoft Office PowerPoint</Application>
  <PresentationFormat>Breedbeeld</PresentationFormat>
  <Paragraphs>41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UI</vt:lpstr>
      <vt:lpstr>Verdana</vt:lpstr>
      <vt:lpstr>Wingdings</vt:lpstr>
      <vt:lpstr>1_Kantoorthema</vt:lpstr>
      <vt:lpstr>IenW Nederlands 16:9</vt:lpstr>
      <vt:lpstr>PowerPoint-presentatie</vt:lpstr>
      <vt:lpstr>We beginnen niet op nul</vt:lpstr>
      <vt:lpstr>Veel goed lesmateriaal</vt:lpstr>
      <vt:lpstr>Infrastructuur</vt:lpstr>
      <vt:lpstr>Infrastructuur</vt:lpstr>
      <vt:lpstr>Proces aanpak: Eco-Schools</vt:lpstr>
      <vt:lpstr>Proces aanpak: Eco-Schools</vt:lpstr>
      <vt:lpstr>Proces aanpak: Eco-Schools</vt:lpstr>
      <vt:lpstr>Proces aanpak: Eco-Schools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Hak van Nispen</dc:creator>
  <cp:lastModifiedBy>Hak van Nispen</cp:lastModifiedBy>
  <cp:revision>55</cp:revision>
  <dcterms:created xsi:type="dcterms:W3CDTF">2022-03-21T15:56:51Z</dcterms:created>
  <dcterms:modified xsi:type="dcterms:W3CDTF">2022-04-26T16:00:53Z</dcterms:modified>
</cp:coreProperties>
</file>