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1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2" r:id="rId4"/>
    <p:sldId id="360" r:id="rId5"/>
    <p:sldId id="357" r:id="rId6"/>
    <p:sldId id="358" r:id="rId7"/>
    <p:sldId id="361" r:id="rId8"/>
    <p:sldId id="3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4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30-3-2022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30-3-2022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77805978-D4BF-47B9-A680-C55E226E51B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EEB6306-482A-4BE3-9012-B37E9724534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32F57E1-29E6-4B96-86E3-67E7DCE62BB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C65B8F9-E3DE-4979-8FBC-3798787D5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anchor="b">
            <a:normAutofit/>
          </a:bodyPr>
          <a:lstStyle/>
          <a:p>
            <a:r>
              <a:rPr lang="nl-NL" b="1"/>
              <a:t>Werkgroep Duurzame School</a:t>
            </a:r>
            <a:endParaRPr lang="nl-NL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>
            <a:normAutofit/>
          </a:bodyPr>
          <a:lstStyle/>
          <a:p>
            <a:r>
              <a:rPr lang="nl-NL" dirty="0"/>
              <a:t>Interdepartementaal overleg LNV, EZK, BZK, OCW en IenW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F73EFE1-DE6F-4B69-B414-6E0349D73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0" r="17915" b="-1"/>
          <a:stretch/>
        </p:blipFill>
        <p:spPr>
          <a:xfrm>
            <a:off x="20" y="10"/>
            <a:ext cx="6099155" cy="685799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4711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9" descr="Jaar 1">
            <a:extLst>
              <a:ext uri="{FF2B5EF4-FFF2-40B4-BE49-F238E27FC236}">
                <a16:creationId xmlns:a16="http://schemas.microsoft.com/office/drawing/2014/main" id="{5BC5A289-D196-4CD9-AFBB-72D9A152DC75}"/>
              </a:ext>
            </a:extLst>
          </p:cNvPr>
          <p:cNvGrpSpPr/>
          <p:nvPr/>
        </p:nvGrpSpPr>
        <p:grpSpPr>
          <a:xfrm>
            <a:off x="1379790" y="2967071"/>
            <a:ext cx="2286958" cy="790470"/>
            <a:chOff x="904696" y="6102356"/>
            <a:chExt cx="2815819" cy="745697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39CCD64C-60B9-4F44-92B2-60D4DD390DD0}"/>
                </a:ext>
              </a:extLst>
            </p:cNvPr>
            <p:cNvSpPr txBox="1"/>
            <p:nvPr/>
          </p:nvSpPr>
          <p:spPr>
            <a:xfrm>
              <a:off x="904696" y="6612316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</a:p>
          </p:txBody>
        </p:sp>
        <p:sp>
          <p:nvSpPr>
            <p:cNvPr id="22" name="Rechthoek: Afgeronde hoeken 1" title="Jaarbalk">
              <a:extLst>
                <a:ext uri="{FF2B5EF4-FFF2-40B4-BE49-F238E27FC236}">
                  <a16:creationId xmlns:a16="http://schemas.microsoft.com/office/drawing/2014/main" id="{AAFC452E-3142-40BD-9C46-53A8A183AC1C}"/>
                </a:ext>
              </a:extLst>
            </p:cNvPr>
            <p:cNvSpPr/>
            <p:nvPr/>
          </p:nvSpPr>
          <p:spPr>
            <a:xfrm>
              <a:off x="1147186" y="6381273"/>
              <a:ext cx="2573329" cy="16485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EE3115C7-EB68-47C2-A35B-4F311589A490}"/>
                </a:ext>
              </a:extLst>
            </p:cNvPr>
            <p:cNvSpPr txBox="1"/>
            <p:nvPr/>
          </p:nvSpPr>
          <p:spPr>
            <a:xfrm>
              <a:off x="10743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 dirty="0">
                  <a:solidFill>
                    <a:schemeClr val="bg1"/>
                  </a:solidFill>
                </a:rPr>
                <a:t>K1</a:t>
              </a:r>
              <a:endParaRPr lang="nl-NL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CC466B3B-A8E6-4583-9126-38ACE6BABCD1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 dirty="0">
                  <a:solidFill>
                    <a:schemeClr val="bg1"/>
                  </a:solidFill>
                </a:rPr>
                <a:t>K2</a:t>
              </a:r>
              <a:endParaRPr lang="nl-NL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6EC35758-F09F-4289-B68D-54E6C7021006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 dirty="0">
                  <a:solidFill>
                    <a:schemeClr val="bg1"/>
                  </a:solidFill>
                </a:rPr>
                <a:t>K4</a:t>
              </a:r>
              <a:endParaRPr lang="nl-NL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ep 25" descr="Jaar 2">
            <a:extLst>
              <a:ext uri="{FF2B5EF4-FFF2-40B4-BE49-F238E27FC236}">
                <a16:creationId xmlns:a16="http://schemas.microsoft.com/office/drawing/2014/main" id="{EBB5D568-D88E-460B-A00A-8F10950691E1}"/>
              </a:ext>
            </a:extLst>
          </p:cNvPr>
          <p:cNvGrpSpPr/>
          <p:nvPr/>
        </p:nvGrpSpPr>
        <p:grpSpPr>
          <a:xfrm>
            <a:off x="2144498" y="3261980"/>
            <a:ext cx="3951913" cy="416355"/>
            <a:chOff x="3060237" y="6381864"/>
            <a:chExt cx="3264171" cy="375481"/>
          </a:xfrm>
          <a:solidFill>
            <a:srgbClr val="FFB612"/>
          </a:solidFill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761ED440-4E03-45BD-94F5-18E72E30C4C5}"/>
                </a:ext>
              </a:extLst>
            </p:cNvPr>
            <p:cNvSpPr txBox="1"/>
            <p:nvPr/>
          </p:nvSpPr>
          <p:spPr>
            <a:xfrm>
              <a:off x="3060237" y="6592486"/>
              <a:ext cx="1414408" cy="164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2021</a:t>
              </a:r>
            </a:p>
          </p:txBody>
        </p:sp>
        <p:sp>
          <p:nvSpPr>
            <p:cNvPr id="28" name="Rechthoek: Afgeronde hoeken 188" title="Jaarbalk">
              <a:extLst>
                <a:ext uri="{FF2B5EF4-FFF2-40B4-BE49-F238E27FC236}">
                  <a16:creationId xmlns:a16="http://schemas.microsoft.com/office/drawing/2014/main" id="{FA73382F-5257-4FA3-9739-BF3370D45198}"/>
                </a:ext>
              </a:extLst>
            </p:cNvPr>
            <p:cNvSpPr/>
            <p:nvPr/>
          </p:nvSpPr>
          <p:spPr>
            <a:xfrm>
              <a:off x="3751079" y="6381864"/>
              <a:ext cx="2573329" cy="1648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sp>
        <p:nvSpPr>
          <p:cNvPr id="56" name="Tekstvak 55">
            <a:extLst>
              <a:ext uri="{FF2B5EF4-FFF2-40B4-BE49-F238E27FC236}">
                <a16:creationId xmlns:a16="http://schemas.microsoft.com/office/drawing/2014/main" id="{49EDCBEB-35AB-43CE-AD9A-FA93F0AC8E70}"/>
              </a:ext>
            </a:extLst>
          </p:cNvPr>
          <p:cNvSpPr txBox="1"/>
          <p:nvPr/>
        </p:nvSpPr>
        <p:spPr>
          <a:xfrm>
            <a:off x="944201" y="1200001"/>
            <a:ext cx="2198502" cy="15323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Verkenning RIVM/SME concept Duurzame School naast programma Gezonde School</a:t>
            </a:r>
            <a:endParaRPr lang="nl-NL" sz="1400" dirty="0"/>
          </a:p>
        </p:txBody>
      </p: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6F4F70B4-14EB-4097-9D68-DDBE89770C00}"/>
              </a:ext>
            </a:extLst>
          </p:cNvPr>
          <p:cNvCxnSpPr>
            <a:cxnSpLocks/>
          </p:cNvCxnSpPr>
          <p:nvPr/>
        </p:nvCxnSpPr>
        <p:spPr>
          <a:xfrm flipV="1">
            <a:off x="2029263" y="2853948"/>
            <a:ext cx="0" cy="328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jl: rechts 2">
            <a:extLst>
              <a:ext uri="{FF2B5EF4-FFF2-40B4-BE49-F238E27FC236}">
                <a16:creationId xmlns:a16="http://schemas.microsoft.com/office/drawing/2014/main" id="{5B83EE4C-D9C3-430F-8A35-38303AF4CEB0}"/>
              </a:ext>
            </a:extLst>
          </p:cNvPr>
          <p:cNvSpPr/>
          <p:nvPr/>
        </p:nvSpPr>
        <p:spPr>
          <a:xfrm>
            <a:off x="9166325" y="3147121"/>
            <a:ext cx="2273967" cy="439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ABB67DFA-349D-4C06-8CB9-B5660B2D4196}"/>
              </a:ext>
            </a:extLst>
          </p:cNvPr>
          <p:cNvSpPr txBox="1"/>
          <p:nvPr/>
        </p:nvSpPr>
        <p:spPr>
          <a:xfrm>
            <a:off x="8253068" y="3581580"/>
            <a:ext cx="3682495" cy="1653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l-NL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way forward</a:t>
            </a:r>
          </a:p>
        </p:txBody>
      </p:sp>
      <p:sp>
        <p:nvSpPr>
          <p:cNvPr id="72" name="Titel 2">
            <a:extLst>
              <a:ext uri="{FF2B5EF4-FFF2-40B4-BE49-F238E27FC236}">
                <a16:creationId xmlns:a16="http://schemas.microsoft.com/office/drawing/2014/main" id="{9F473F3A-0DAA-4789-B6C0-0D4F6E5A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84" y="163902"/>
            <a:ext cx="7914393" cy="695543"/>
          </a:xfrm>
        </p:spPr>
        <p:txBody>
          <a:bodyPr>
            <a:normAutofit/>
          </a:bodyPr>
          <a:lstStyle/>
          <a:p>
            <a:r>
              <a:rPr lang="nl-NL" dirty="0"/>
              <a:t>Tijdspad </a:t>
            </a:r>
          </a:p>
        </p:txBody>
      </p:sp>
      <p:grpSp>
        <p:nvGrpSpPr>
          <p:cNvPr id="75" name="Groep 74" descr="Jaar 2">
            <a:extLst>
              <a:ext uri="{FF2B5EF4-FFF2-40B4-BE49-F238E27FC236}">
                <a16:creationId xmlns:a16="http://schemas.microsoft.com/office/drawing/2014/main" id="{9C3F79C3-7452-4E68-892B-7E61EE3C122C}"/>
              </a:ext>
            </a:extLst>
          </p:cNvPr>
          <p:cNvGrpSpPr/>
          <p:nvPr/>
        </p:nvGrpSpPr>
        <p:grpSpPr>
          <a:xfrm>
            <a:off x="4516881" y="3252121"/>
            <a:ext cx="4566380" cy="494807"/>
            <a:chOff x="3060237" y="6381864"/>
            <a:chExt cx="3264171" cy="37548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5605E26D-1D6E-4AB3-9563-53AD096A74AE}"/>
                </a:ext>
              </a:extLst>
            </p:cNvPr>
            <p:cNvSpPr txBox="1"/>
            <p:nvPr/>
          </p:nvSpPr>
          <p:spPr>
            <a:xfrm>
              <a:off x="3060237" y="6592486"/>
              <a:ext cx="1414408" cy="1648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2022</a:t>
              </a:r>
            </a:p>
          </p:txBody>
        </p:sp>
        <p:sp>
          <p:nvSpPr>
            <p:cNvPr id="78" name="Rechthoek: Afgeronde hoeken 188" title="Jaarbalk">
              <a:extLst>
                <a:ext uri="{FF2B5EF4-FFF2-40B4-BE49-F238E27FC236}">
                  <a16:creationId xmlns:a16="http://schemas.microsoft.com/office/drawing/2014/main" id="{C9B89F5A-94BA-40CF-8273-B9114FC4764F}"/>
                </a:ext>
              </a:extLst>
            </p:cNvPr>
            <p:cNvSpPr/>
            <p:nvPr/>
          </p:nvSpPr>
          <p:spPr>
            <a:xfrm>
              <a:off x="3751079" y="6381864"/>
              <a:ext cx="2573329" cy="1648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42" name="Groep 41" descr="Jaar 3&#10;">
            <a:extLst>
              <a:ext uri="{FF2B5EF4-FFF2-40B4-BE49-F238E27FC236}">
                <a16:creationId xmlns:a16="http://schemas.microsoft.com/office/drawing/2014/main" id="{C5627036-29A4-49DB-963A-4B898277B3D1}"/>
              </a:ext>
            </a:extLst>
          </p:cNvPr>
          <p:cNvGrpSpPr/>
          <p:nvPr/>
        </p:nvGrpSpPr>
        <p:grpSpPr>
          <a:xfrm>
            <a:off x="8665317" y="3252122"/>
            <a:ext cx="868350" cy="637985"/>
            <a:chOff x="6076126" y="6375207"/>
            <a:chExt cx="2852176" cy="47435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9BF76449-C485-4A53-B525-FF5DB6524953}"/>
                </a:ext>
              </a:extLst>
            </p:cNvPr>
            <p:cNvSpPr txBox="1"/>
            <p:nvPr/>
          </p:nvSpPr>
          <p:spPr>
            <a:xfrm>
              <a:off x="6076126" y="6613825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hthoek: Afgeronde hoeken 189" title="Jaarbalk">
              <a:extLst>
                <a:ext uri="{FF2B5EF4-FFF2-40B4-BE49-F238E27FC236}">
                  <a16:creationId xmlns:a16="http://schemas.microsoft.com/office/drawing/2014/main" id="{604F8DE5-22F2-4CC6-BD50-7627FCC3534B}"/>
                </a:ext>
              </a:extLst>
            </p:cNvPr>
            <p:cNvSpPr/>
            <p:nvPr/>
          </p:nvSpPr>
          <p:spPr>
            <a:xfrm>
              <a:off x="6354973" y="6375207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sp>
        <p:nvSpPr>
          <p:cNvPr id="79" name="Tekstvak 78">
            <a:extLst>
              <a:ext uri="{FF2B5EF4-FFF2-40B4-BE49-F238E27FC236}">
                <a16:creationId xmlns:a16="http://schemas.microsoft.com/office/drawing/2014/main" id="{B3D06B9E-6ECE-4AC7-B742-0BBBD7B61238}"/>
              </a:ext>
            </a:extLst>
          </p:cNvPr>
          <p:cNvSpPr txBox="1"/>
          <p:nvPr/>
        </p:nvSpPr>
        <p:spPr>
          <a:xfrm>
            <a:off x="1849201" y="5147563"/>
            <a:ext cx="3278854" cy="15323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Initiatief EZK, BZK, LNV en IenW beleidsactiviteiten af te stemmen en gezamenlijk onder noemer Duurzame School. IenW voorzitter en RVO secretaris</a:t>
            </a:r>
            <a:endParaRPr lang="nl-NL" sz="1400" dirty="0"/>
          </a:p>
        </p:txBody>
      </p: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B6EC6CDB-F376-4030-94DD-BD6CD9906B39}"/>
              </a:ext>
            </a:extLst>
          </p:cNvPr>
          <p:cNvCxnSpPr>
            <a:cxnSpLocks/>
          </p:cNvCxnSpPr>
          <p:nvPr/>
        </p:nvCxnSpPr>
        <p:spPr>
          <a:xfrm flipV="1">
            <a:off x="3488628" y="3529678"/>
            <a:ext cx="0" cy="155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1319C789-47B0-446C-88CD-6E08B4B63EA2}"/>
              </a:ext>
            </a:extLst>
          </p:cNvPr>
          <p:cNvSpPr txBox="1"/>
          <p:nvPr/>
        </p:nvSpPr>
        <p:spPr>
          <a:xfrm>
            <a:off x="3270578" y="791119"/>
            <a:ext cx="2273966" cy="12939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Zomer 2021: doorstart werkgroep Duurzame School en nieuw lid: OCW</a:t>
            </a:r>
            <a:endParaRPr lang="nl-NL" sz="1400" dirty="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01B5D3A-29DE-4874-8225-FE4C0BF69003}"/>
              </a:ext>
            </a:extLst>
          </p:cNvPr>
          <p:cNvCxnSpPr>
            <a:cxnSpLocks/>
          </p:cNvCxnSpPr>
          <p:nvPr/>
        </p:nvCxnSpPr>
        <p:spPr>
          <a:xfrm flipV="1">
            <a:off x="4407561" y="2192307"/>
            <a:ext cx="0" cy="954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17DC04CF-9986-4B4A-9E47-B4D3E03CF88E}"/>
              </a:ext>
            </a:extLst>
          </p:cNvPr>
          <p:cNvSpPr txBox="1"/>
          <p:nvPr/>
        </p:nvSpPr>
        <p:spPr>
          <a:xfrm>
            <a:off x="4066626" y="3821937"/>
            <a:ext cx="1878061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Oktober 2021: eerste IDWG Duurzame School</a:t>
            </a:r>
            <a:endParaRPr lang="nl-NL" sz="1400" dirty="0"/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AE34C4C1-DB36-42F0-BAD5-89F638AFF0E0}"/>
              </a:ext>
            </a:extLst>
          </p:cNvPr>
          <p:cNvCxnSpPr>
            <a:cxnSpLocks/>
          </p:cNvCxnSpPr>
          <p:nvPr/>
        </p:nvCxnSpPr>
        <p:spPr>
          <a:xfrm flipV="1">
            <a:off x="5005656" y="3551529"/>
            <a:ext cx="0" cy="18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3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E335C-4DF4-4A04-997F-067FFF4C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IDWG Duurzame School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2F212C-994C-40A1-86D0-6D00C380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1810" y="1052513"/>
            <a:ext cx="5005389" cy="5168900"/>
          </a:xfrm>
        </p:spPr>
        <p:txBody>
          <a:bodyPr>
            <a:normAutofit/>
          </a:bodyPr>
          <a:lstStyle/>
          <a:p>
            <a:r>
              <a:rPr lang="nl-NL" sz="2000" b="1" dirty="0"/>
              <a:t>Parallel</a:t>
            </a:r>
            <a:r>
              <a:rPr lang="nl-NL" sz="2000" dirty="0"/>
              <a:t> opgezet als Gezonde School (PO, VO, MBO)</a:t>
            </a:r>
          </a:p>
          <a:p>
            <a:r>
              <a:rPr lang="nl-NL" sz="2000" b="1" dirty="0"/>
              <a:t>Verbindingen zoeken </a:t>
            </a:r>
            <a:r>
              <a:rPr lang="nl-NL" sz="2000" dirty="0"/>
              <a:t>op snijvlakken jongeren, duurzaamheid en onderwijs</a:t>
            </a:r>
          </a:p>
          <a:p>
            <a:r>
              <a:rPr lang="nl-NL" sz="2000" dirty="0"/>
              <a:t>WSA als benaderingswijze</a:t>
            </a:r>
          </a:p>
          <a:p>
            <a:r>
              <a:rPr lang="nl-NL" sz="2000" b="1" dirty="0"/>
              <a:t>Doelgroep</a:t>
            </a:r>
            <a:r>
              <a:rPr lang="nl-NL" sz="2000" dirty="0"/>
              <a:t> leerlingen, studenten en docenten staan centraal</a:t>
            </a:r>
          </a:p>
          <a:p>
            <a:r>
              <a:rPr lang="nl-NL" sz="2000" b="1" dirty="0"/>
              <a:t>Moment is nu</a:t>
            </a:r>
            <a:r>
              <a:rPr lang="nl-NL" sz="2000" dirty="0"/>
              <a:t>: klimaatmarsen en Manifest Duurzaam Onderwijs over een pleidooi voor een politieke visie op duurzaam onderwijs</a:t>
            </a:r>
          </a:p>
          <a:p>
            <a:r>
              <a:rPr lang="nl-NL" sz="2000" b="1" dirty="0"/>
              <a:t>Maatschappelijke opgave </a:t>
            </a:r>
            <a:r>
              <a:rPr lang="nl-NL" sz="2000" dirty="0"/>
              <a:t>waar we gehoor aan willen geven</a:t>
            </a:r>
          </a:p>
          <a:p>
            <a:r>
              <a:rPr lang="nl-NL" sz="2000" b="1" dirty="0" err="1"/>
              <a:t>SDG’s</a:t>
            </a:r>
            <a:r>
              <a:rPr lang="nl-NL" sz="2000" b="1" dirty="0"/>
              <a:t> 2030 </a:t>
            </a:r>
            <a:r>
              <a:rPr lang="nl-NL" sz="2000" dirty="0"/>
              <a:t>– SDG 4.7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2A18A-732B-4A8A-989B-36E3FB2612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712D76-4662-4BA8-AB9F-8C76615C85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D932A1-5806-4C1C-B121-4F5FFD5855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17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met diagonaal twee afgeronde hoeken 40"/>
          <p:cNvSpPr/>
          <p:nvPr/>
        </p:nvSpPr>
        <p:spPr bwMode="auto">
          <a:xfrm>
            <a:off x="4934979" y="5310840"/>
            <a:ext cx="2400998" cy="1210299"/>
          </a:xfrm>
          <a:prstGeom prst="round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1000" dirty="0"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81C46-248C-4B01-9E62-6874EF7B358F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3" name="Rechthoek met diagonaal twee afgeronde hoeken 2"/>
          <p:cNvSpPr/>
          <p:nvPr/>
        </p:nvSpPr>
        <p:spPr bwMode="auto">
          <a:xfrm>
            <a:off x="4699579" y="1705585"/>
            <a:ext cx="2497027" cy="1333996"/>
          </a:xfrm>
          <a:prstGeom prst="round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charset="0"/>
            </a:endParaRPr>
          </a:p>
        </p:txBody>
      </p:sp>
      <p:sp>
        <p:nvSpPr>
          <p:cNvPr id="17" name="Rechthoek met diagonaal twee afgeronde hoeken 16"/>
          <p:cNvSpPr/>
          <p:nvPr/>
        </p:nvSpPr>
        <p:spPr bwMode="auto">
          <a:xfrm>
            <a:off x="1819259" y="1667519"/>
            <a:ext cx="2458231" cy="2292292"/>
          </a:xfrm>
          <a:prstGeom prst="round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Times New Roman" charset="0"/>
            </a:endParaRPr>
          </a:p>
        </p:txBody>
      </p:sp>
      <p:sp>
        <p:nvSpPr>
          <p:cNvPr id="22" name="Rechthoek met diagonaal twee afgeronde hoeken 21"/>
          <p:cNvSpPr/>
          <p:nvPr/>
        </p:nvSpPr>
        <p:spPr bwMode="auto">
          <a:xfrm>
            <a:off x="7432177" y="1705585"/>
            <a:ext cx="3408930" cy="2887059"/>
          </a:xfrm>
          <a:prstGeom prst="round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000" dirty="0">
                <a:latin typeface="+mj-lt"/>
              </a:rPr>
              <a:t>Natuur (en milieu):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groen in de stad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vermaatschappelijking van natuur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</a:rPr>
              <a:t>natuurinclusief</a:t>
            </a:r>
            <a:endParaRPr lang="nl-NL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Natuur- en Milieu Educatie (NME): infra.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</a:rPr>
              <a:t>Education</a:t>
            </a:r>
            <a:r>
              <a:rPr lang="nl-NL" sz="1000" dirty="0">
                <a:latin typeface="+mj-lt"/>
              </a:rPr>
              <a:t> </a:t>
            </a:r>
            <a:r>
              <a:rPr lang="nl-NL" sz="1000" dirty="0" err="1">
                <a:latin typeface="+mj-lt"/>
              </a:rPr>
              <a:t>for</a:t>
            </a:r>
            <a:r>
              <a:rPr lang="nl-NL" sz="1000" dirty="0">
                <a:latin typeface="+mj-lt"/>
              </a:rPr>
              <a:t> </a:t>
            </a:r>
            <a:r>
              <a:rPr lang="nl-NL" sz="1000" dirty="0" err="1">
                <a:latin typeface="+mj-lt"/>
              </a:rPr>
              <a:t>Sustainable</a:t>
            </a:r>
            <a:r>
              <a:rPr lang="nl-NL" sz="1000" dirty="0">
                <a:latin typeface="+mj-lt"/>
              </a:rPr>
              <a:t>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internationaal: WEEC, UNESCO, </a:t>
            </a:r>
          </a:p>
          <a:p>
            <a:r>
              <a:rPr lang="nl-NL" sz="1000" dirty="0">
                <a:latin typeface="+mj-lt"/>
              </a:rPr>
              <a:t>    UNECE, Benelux, EU</a:t>
            </a:r>
          </a:p>
          <a:p>
            <a:r>
              <a:rPr lang="nl-NL" sz="1000" dirty="0">
                <a:latin typeface="+mj-lt"/>
              </a:rPr>
              <a:t>Voedsel: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gezondheid (jong Leren Eten, </a:t>
            </a:r>
          </a:p>
          <a:p>
            <a:r>
              <a:rPr lang="nl-NL" sz="1000" dirty="0">
                <a:latin typeface="+mj-lt"/>
              </a:rPr>
              <a:t>    Gezonde School)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EU-Schoolfruit (Dir. EIA, internationaal)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Onderzoek en Onderwijs (Dir. SK&amp;I)</a:t>
            </a:r>
          </a:p>
          <a:p>
            <a:r>
              <a:rPr lang="nl-NL" sz="1000" dirty="0">
                <a:latin typeface="+mj-lt"/>
              </a:rPr>
              <a:t>Overig: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</a:rPr>
              <a:t>GroenPact</a:t>
            </a:r>
            <a:endParaRPr lang="nl-NL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Groen Kennisnet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</a:rPr>
              <a:t>DuurzaamDoor</a:t>
            </a:r>
            <a:r>
              <a:rPr lang="nl-NL" sz="1000" dirty="0">
                <a:latin typeface="+mj-lt"/>
              </a:rPr>
              <a:t> (sociale innovatie)</a:t>
            </a:r>
          </a:p>
        </p:txBody>
      </p:sp>
      <p:sp>
        <p:nvSpPr>
          <p:cNvPr id="23" name="Rechthoek met diagonaal twee afgeronde hoeken 22"/>
          <p:cNvSpPr/>
          <p:nvPr/>
        </p:nvSpPr>
        <p:spPr bwMode="auto">
          <a:xfrm>
            <a:off x="8096705" y="5240414"/>
            <a:ext cx="2320509" cy="1070879"/>
          </a:xfrm>
          <a:prstGeom prst="round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1000" dirty="0">
              <a:latin typeface="+mj-lt"/>
            </a:endParaRPr>
          </a:p>
        </p:txBody>
      </p:sp>
      <p:sp>
        <p:nvSpPr>
          <p:cNvPr id="24" name="Rechthoek met diagonaal twee afgeronde hoeken 23"/>
          <p:cNvSpPr/>
          <p:nvPr/>
        </p:nvSpPr>
        <p:spPr bwMode="auto">
          <a:xfrm>
            <a:off x="2089356" y="4545550"/>
            <a:ext cx="2422220" cy="1997938"/>
          </a:xfrm>
          <a:prstGeom prst="round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Jongerenparticipatie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Klimaat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Energie (leveringszekerheid, </a:t>
            </a:r>
          </a:p>
          <a:p>
            <a:r>
              <a:rPr lang="nl-NL" sz="1000" dirty="0">
                <a:latin typeface="+mj-lt"/>
              </a:rPr>
              <a:t>    duurzame energie)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Elektriciteit (zonnepanelen, </a:t>
            </a:r>
          </a:p>
          <a:p>
            <a:r>
              <a:rPr lang="nl-NL" sz="1000" dirty="0">
                <a:latin typeface="+mj-lt"/>
              </a:rPr>
              <a:t>    windenergie)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</a:rPr>
              <a:t>TechniekPact</a:t>
            </a:r>
            <a:endParaRPr lang="nl-NL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Arbeidsmarkt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Ondernemerschap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Topsectorenbeleid, Human </a:t>
            </a:r>
          </a:p>
          <a:p>
            <a:r>
              <a:rPr lang="nl-NL" sz="1000" dirty="0">
                <a:latin typeface="+mj-lt"/>
              </a:rPr>
              <a:t>    </a:t>
            </a:r>
            <a:r>
              <a:rPr lang="nl-NL" sz="1000" dirty="0" err="1">
                <a:latin typeface="+mj-lt"/>
              </a:rPr>
              <a:t>Capital</a:t>
            </a:r>
            <a:r>
              <a:rPr lang="nl-NL" sz="1000" dirty="0">
                <a:latin typeface="+mj-lt"/>
              </a:rPr>
              <a:t> Agenda's</a:t>
            </a:r>
          </a:p>
        </p:txBody>
      </p:sp>
      <p:sp>
        <p:nvSpPr>
          <p:cNvPr id="25" name="Ovaal 24"/>
          <p:cNvSpPr/>
          <p:nvPr/>
        </p:nvSpPr>
        <p:spPr bwMode="auto">
          <a:xfrm>
            <a:off x="5102103" y="3436179"/>
            <a:ext cx="1695708" cy="13597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400" b="1" dirty="0">
              <a:solidFill>
                <a:schemeClr val="tx1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dirty="0">
                <a:solidFill>
                  <a:schemeClr val="tx1"/>
                </a:solidFill>
                <a:latin typeface="+mj-lt"/>
              </a:rPr>
              <a:t>Duurzame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dirty="0">
                <a:solidFill>
                  <a:schemeClr val="tx1"/>
                </a:solidFill>
                <a:latin typeface="+mj-lt"/>
              </a:rPr>
              <a:t>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988909" y="1871830"/>
            <a:ext cx="2059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Jongerenparticipatie &amp; Onderwijs 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Transities in de arbeidsmarkt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Ventilatie (i.s.m. OCW)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Afvaleducatie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Maatschappelijk Verantwoord Inkopen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Textiel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Duurzame Mobiliteit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</a:rPr>
              <a:t>Luchtkwaliteit</a:t>
            </a:r>
          </a:p>
          <a:p>
            <a:endParaRPr lang="nl-NL" sz="1200" dirty="0">
              <a:latin typeface="+mj-lt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395322" y="1321769"/>
            <a:ext cx="12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latin typeface="+mj-lt"/>
              </a:rPr>
              <a:t>IenW</a:t>
            </a:r>
            <a:endParaRPr lang="nl-NL" b="1" dirty="0">
              <a:latin typeface="+mj-lt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665829" y="4199800"/>
            <a:ext cx="12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+mj-lt"/>
              </a:rPr>
              <a:t>EZK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5374327" y="4951476"/>
            <a:ext cx="12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+mj-lt"/>
              </a:rPr>
              <a:t>BZK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336548" y="1345112"/>
            <a:ext cx="12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+mj-lt"/>
              </a:rPr>
              <a:t>OCW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8478144" y="1336252"/>
            <a:ext cx="12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+mj-lt"/>
              </a:rPr>
              <a:t>LNV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5091483" y="5410086"/>
            <a:ext cx="199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Gebouwde Omgeving, w.o. onderwijshuisvesting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Ventilatie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Energiebeheer, duurzame energie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5102103" y="1854697"/>
            <a:ext cx="187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Curriculum.nu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Onderwijshuisvesting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Verduurzaming Schoolgebouwen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Gezonde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Ventilatie</a:t>
            </a:r>
          </a:p>
        </p:txBody>
      </p:sp>
      <p:sp>
        <p:nvSpPr>
          <p:cNvPr id="38" name="Rechthoek 37"/>
          <p:cNvSpPr/>
          <p:nvPr/>
        </p:nvSpPr>
        <p:spPr>
          <a:xfrm>
            <a:off x="8299804" y="5529733"/>
            <a:ext cx="20890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+mj-lt"/>
              </a:rPr>
              <a:t>Sustainable Development Goals (</a:t>
            </a:r>
            <a:r>
              <a:rPr lang="en-US" sz="1050" dirty="0" err="1">
                <a:latin typeface="+mj-lt"/>
              </a:rPr>
              <a:t>w.o</a:t>
            </a:r>
            <a:r>
              <a:rPr lang="en-US" sz="1050" dirty="0">
                <a:latin typeface="+mj-lt"/>
              </a:rPr>
              <a:t>. SDG 4) </a:t>
            </a:r>
            <a:endParaRPr lang="nl-NL" sz="1050" dirty="0">
              <a:latin typeface="+mj-lt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8624783" y="4908165"/>
            <a:ext cx="12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+mj-lt"/>
              </a:rPr>
              <a:t>BuZa</a:t>
            </a:r>
          </a:p>
        </p:txBody>
      </p:sp>
      <p:cxnSp>
        <p:nvCxnSpPr>
          <p:cNvPr id="47" name="Gekromde verbindingslijn 46"/>
          <p:cNvCxnSpPr>
            <a:stCxn id="17" idx="0"/>
            <a:endCxn id="25" idx="2"/>
          </p:cNvCxnSpPr>
          <p:nvPr/>
        </p:nvCxnSpPr>
        <p:spPr bwMode="auto">
          <a:xfrm>
            <a:off x="4277490" y="2813665"/>
            <a:ext cx="824613" cy="130239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kromde verbindingslijn 48"/>
          <p:cNvCxnSpPr>
            <a:stCxn id="24" idx="0"/>
            <a:endCxn id="25" idx="3"/>
          </p:cNvCxnSpPr>
          <p:nvPr/>
        </p:nvCxnSpPr>
        <p:spPr bwMode="auto">
          <a:xfrm flipV="1">
            <a:off x="4511576" y="4596807"/>
            <a:ext cx="838858" cy="9477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kromde verbindingslijn 50"/>
          <p:cNvCxnSpPr>
            <a:endCxn id="25" idx="5"/>
          </p:cNvCxnSpPr>
          <p:nvPr/>
        </p:nvCxnSpPr>
        <p:spPr bwMode="auto">
          <a:xfrm rot="16200000" flipV="1">
            <a:off x="6370420" y="4775867"/>
            <a:ext cx="714034" cy="3559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kromde verbindingslijn 53"/>
          <p:cNvCxnSpPr>
            <a:stCxn id="25" idx="6"/>
            <a:endCxn id="23" idx="2"/>
          </p:cNvCxnSpPr>
          <p:nvPr/>
        </p:nvCxnSpPr>
        <p:spPr bwMode="auto">
          <a:xfrm>
            <a:off x="6797811" y="4116059"/>
            <a:ext cx="1298894" cy="165979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kromde verbindingslijn 55"/>
          <p:cNvCxnSpPr>
            <a:stCxn id="3" idx="1"/>
            <a:endCxn id="25" idx="1"/>
          </p:cNvCxnSpPr>
          <p:nvPr/>
        </p:nvCxnSpPr>
        <p:spPr bwMode="auto">
          <a:xfrm rot="5400000">
            <a:off x="5351399" y="3038617"/>
            <a:ext cx="595730" cy="59765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kromde verbindingslijn 58"/>
          <p:cNvCxnSpPr>
            <a:stCxn id="22" idx="2"/>
            <a:endCxn id="25" idx="7"/>
          </p:cNvCxnSpPr>
          <p:nvPr/>
        </p:nvCxnSpPr>
        <p:spPr bwMode="auto">
          <a:xfrm rot="10800000" flipV="1">
            <a:off x="6549481" y="3149115"/>
            <a:ext cx="882697" cy="48619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el 2">
            <a:extLst>
              <a:ext uri="{FF2B5EF4-FFF2-40B4-BE49-F238E27FC236}">
                <a16:creationId xmlns:a16="http://schemas.microsoft.com/office/drawing/2014/main" id="{1EAC4240-856C-4DB4-9FFB-09B87397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2" y="338386"/>
            <a:ext cx="7914393" cy="695543"/>
          </a:xfrm>
        </p:spPr>
        <p:txBody>
          <a:bodyPr>
            <a:normAutofit/>
          </a:bodyPr>
          <a:lstStyle/>
          <a:p>
            <a:r>
              <a:rPr lang="nl-NL" dirty="0"/>
              <a:t>Beleidsdossiers</a:t>
            </a:r>
          </a:p>
        </p:txBody>
      </p:sp>
    </p:spTree>
    <p:extLst>
      <p:ext uri="{BB962C8B-B14F-4D97-AF65-F5344CB8AC3E}">
        <p14:creationId xmlns:p14="http://schemas.microsoft.com/office/powerpoint/2010/main" val="59650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F740E6-8E9A-4667-9880-85A48D07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F10B0C4-48AF-4D84-A3D3-F2FEB3E352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34" y="1033593"/>
            <a:ext cx="10077450" cy="55098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BDBA4E2-2715-46A3-8A67-A53ADBD31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0" y="192138"/>
            <a:ext cx="1494409" cy="1467986"/>
          </a:xfrm>
          <a:prstGeom prst="rect">
            <a:avLst/>
          </a:prstGeom>
        </p:spPr>
      </p:pic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93FEFF22-4BCD-4054-A837-5FA74B71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33" y="3333970"/>
            <a:ext cx="587066" cy="5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1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B6EC6CDB-F376-4030-94DD-BD6CD9906B39}"/>
              </a:ext>
            </a:extLst>
          </p:cNvPr>
          <p:cNvCxnSpPr>
            <a:cxnSpLocks/>
          </p:cNvCxnSpPr>
          <p:nvPr/>
        </p:nvCxnSpPr>
        <p:spPr>
          <a:xfrm flipV="1">
            <a:off x="2938648" y="3461266"/>
            <a:ext cx="0" cy="1073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12F6E585-F768-4750-8826-FCADF3C0054B}"/>
              </a:ext>
            </a:extLst>
          </p:cNvPr>
          <p:cNvCxnSpPr>
            <a:cxnSpLocks/>
          </p:cNvCxnSpPr>
          <p:nvPr/>
        </p:nvCxnSpPr>
        <p:spPr>
          <a:xfrm>
            <a:off x="7223294" y="2678907"/>
            <a:ext cx="0" cy="468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A9BD1C41-9D7F-4624-B169-CB269DE4F0E3}"/>
              </a:ext>
            </a:extLst>
          </p:cNvPr>
          <p:cNvCxnSpPr>
            <a:cxnSpLocks/>
          </p:cNvCxnSpPr>
          <p:nvPr/>
        </p:nvCxnSpPr>
        <p:spPr>
          <a:xfrm flipV="1">
            <a:off x="6980429" y="3529678"/>
            <a:ext cx="0" cy="2041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ep 19" descr="Jaar 1">
            <a:extLst>
              <a:ext uri="{FF2B5EF4-FFF2-40B4-BE49-F238E27FC236}">
                <a16:creationId xmlns:a16="http://schemas.microsoft.com/office/drawing/2014/main" id="{5BC5A289-D196-4CD9-AFBB-72D9A152DC75}"/>
              </a:ext>
            </a:extLst>
          </p:cNvPr>
          <p:cNvGrpSpPr/>
          <p:nvPr/>
        </p:nvGrpSpPr>
        <p:grpSpPr>
          <a:xfrm>
            <a:off x="1379790" y="2967071"/>
            <a:ext cx="2286958" cy="790470"/>
            <a:chOff x="904696" y="6102356"/>
            <a:chExt cx="2815819" cy="745697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39CCD64C-60B9-4F44-92B2-60D4DD390DD0}"/>
                </a:ext>
              </a:extLst>
            </p:cNvPr>
            <p:cNvSpPr txBox="1"/>
            <p:nvPr/>
          </p:nvSpPr>
          <p:spPr>
            <a:xfrm>
              <a:off x="904696" y="6612316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</a:p>
          </p:txBody>
        </p:sp>
        <p:sp>
          <p:nvSpPr>
            <p:cNvPr id="22" name="Rechthoek: Afgeronde hoeken 1" title="Jaarbalk">
              <a:extLst>
                <a:ext uri="{FF2B5EF4-FFF2-40B4-BE49-F238E27FC236}">
                  <a16:creationId xmlns:a16="http://schemas.microsoft.com/office/drawing/2014/main" id="{AAFC452E-3142-40BD-9C46-53A8A183AC1C}"/>
                </a:ext>
              </a:extLst>
            </p:cNvPr>
            <p:cNvSpPr/>
            <p:nvPr/>
          </p:nvSpPr>
          <p:spPr>
            <a:xfrm>
              <a:off x="1147186" y="6381273"/>
              <a:ext cx="2573329" cy="16485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200" dirty="0"/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EE3115C7-EB68-47C2-A35B-4F311589A490}"/>
                </a:ext>
              </a:extLst>
            </p:cNvPr>
            <p:cNvSpPr txBox="1"/>
            <p:nvPr/>
          </p:nvSpPr>
          <p:spPr>
            <a:xfrm>
              <a:off x="10743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bg1"/>
                  </a:solidFill>
                </a:rPr>
                <a:t>K1</a:t>
              </a:r>
              <a:endParaRPr lang="nl-NL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CC466B3B-A8E6-4583-9126-38ACE6BABCD1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bg1"/>
                  </a:solidFill>
                </a:rPr>
                <a:t>K2</a:t>
              </a:r>
              <a:endParaRPr lang="nl-NL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6EC35758-F09F-4289-B68D-54E6C7021006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bg1"/>
                  </a:solidFill>
                </a:rPr>
                <a:t>K4</a:t>
              </a:r>
              <a:endParaRPr lang="nl-NL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ep 25" descr="Jaar 2">
            <a:extLst>
              <a:ext uri="{FF2B5EF4-FFF2-40B4-BE49-F238E27FC236}">
                <a16:creationId xmlns:a16="http://schemas.microsoft.com/office/drawing/2014/main" id="{EBB5D568-D88E-460B-A00A-8F10950691E1}"/>
              </a:ext>
            </a:extLst>
          </p:cNvPr>
          <p:cNvGrpSpPr/>
          <p:nvPr/>
        </p:nvGrpSpPr>
        <p:grpSpPr>
          <a:xfrm>
            <a:off x="1841930" y="3261980"/>
            <a:ext cx="4254481" cy="416355"/>
            <a:chOff x="3060237" y="6381864"/>
            <a:chExt cx="3264171" cy="375481"/>
          </a:xfrm>
          <a:solidFill>
            <a:srgbClr val="FFB612"/>
          </a:solidFill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761ED440-4E03-45BD-94F5-18E72E30C4C5}"/>
                </a:ext>
              </a:extLst>
            </p:cNvPr>
            <p:cNvSpPr txBox="1"/>
            <p:nvPr/>
          </p:nvSpPr>
          <p:spPr>
            <a:xfrm>
              <a:off x="3060237" y="6592486"/>
              <a:ext cx="1414408" cy="164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2021</a:t>
              </a:r>
            </a:p>
          </p:txBody>
        </p:sp>
        <p:sp>
          <p:nvSpPr>
            <p:cNvPr id="28" name="Rechthoek: Afgeronde hoeken 188" title="Jaarbalk">
              <a:extLst>
                <a:ext uri="{FF2B5EF4-FFF2-40B4-BE49-F238E27FC236}">
                  <a16:creationId xmlns:a16="http://schemas.microsoft.com/office/drawing/2014/main" id="{FA73382F-5257-4FA3-9739-BF3370D45198}"/>
                </a:ext>
              </a:extLst>
            </p:cNvPr>
            <p:cNvSpPr/>
            <p:nvPr/>
          </p:nvSpPr>
          <p:spPr>
            <a:xfrm>
              <a:off x="3751079" y="6381864"/>
              <a:ext cx="2573329" cy="1648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200" dirty="0"/>
            </a:p>
          </p:txBody>
        </p:sp>
      </p:grpSp>
      <p:sp>
        <p:nvSpPr>
          <p:cNvPr id="56" name="Tekstvak 55">
            <a:extLst>
              <a:ext uri="{FF2B5EF4-FFF2-40B4-BE49-F238E27FC236}">
                <a16:creationId xmlns:a16="http://schemas.microsoft.com/office/drawing/2014/main" id="{49EDCBEB-35AB-43CE-AD9A-FA93F0AC8E70}"/>
              </a:ext>
            </a:extLst>
          </p:cNvPr>
          <p:cNvSpPr txBox="1"/>
          <p:nvPr/>
        </p:nvSpPr>
        <p:spPr>
          <a:xfrm>
            <a:off x="882585" y="1071248"/>
            <a:ext cx="1619290" cy="17214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Verkenning RIVM/SME concept Duurzame School naast programma Gezonde School</a:t>
            </a:r>
            <a:endParaRPr lang="nl-NL" sz="1200" dirty="0"/>
          </a:p>
        </p:txBody>
      </p: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6F4F70B4-14EB-4097-9D68-DDBE89770C00}"/>
              </a:ext>
            </a:extLst>
          </p:cNvPr>
          <p:cNvCxnSpPr>
            <a:cxnSpLocks/>
          </p:cNvCxnSpPr>
          <p:nvPr/>
        </p:nvCxnSpPr>
        <p:spPr>
          <a:xfrm flipV="1">
            <a:off x="1777122" y="2850751"/>
            <a:ext cx="0" cy="377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jl: rechts 2">
            <a:extLst>
              <a:ext uri="{FF2B5EF4-FFF2-40B4-BE49-F238E27FC236}">
                <a16:creationId xmlns:a16="http://schemas.microsoft.com/office/drawing/2014/main" id="{5B83EE4C-D9C3-430F-8A35-38303AF4CEB0}"/>
              </a:ext>
            </a:extLst>
          </p:cNvPr>
          <p:cNvSpPr/>
          <p:nvPr/>
        </p:nvSpPr>
        <p:spPr>
          <a:xfrm>
            <a:off x="9166325" y="3147121"/>
            <a:ext cx="2273967" cy="439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ABB67DFA-349D-4C06-8CB9-B5660B2D4196}"/>
              </a:ext>
            </a:extLst>
          </p:cNvPr>
          <p:cNvSpPr txBox="1"/>
          <p:nvPr/>
        </p:nvSpPr>
        <p:spPr>
          <a:xfrm>
            <a:off x="7673326" y="3564678"/>
            <a:ext cx="3682495" cy="1653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l-NL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way forward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3FF64A-B450-48D3-8562-D5914227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50" y="834863"/>
            <a:ext cx="1710942" cy="1680691"/>
          </a:xfrm>
          <a:prstGeom prst="rect">
            <a:avLst/>
          </a:prstGeom>
        </p:spPr>
      </p:pic>
      <p:grpSp>
        <p:nvGrpSpPr>
          <p:cNvPr id="75" name="Groep 74" descr="Jaar 2">
            <a:extLst>
              <a:ext uri="{FF2B5EF4-FFF2-40B4-BE49-F238E27FC236}">
                <a16:creationId xmlns:a16="http://schemas.microsoft.com/office/drawing/2014/main" id="{9C3F79C3-7452-4E68-892B-7E61EE3C122C}"/>
              </a:ext>
            </a:extLst>
          </p:cNvPr>
          <p:cNvGrpSpPr/>
          <p:nvPr/>
        </p:nvGrpSpPr>
        <p:grpSpPr>
          <a:xfrm>
            <a:off x="4516881" y="3252121"/>
            <a:ext cx="4566380" cy="494807"/>
            <a:chOff x="3060237" y="6381864"/>
            <a:chExt cx="3264171" cy="37548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5605E26D-1D6E-4AB3-9563-53AD096A74AE}"/>
                </a:ext>
              </a:extLst>
            </p:cNvPr>
            <p:cNvSpPr txBox="1"/>
            <p:nvPr/>
          </p:nvSpPr>
          <p:spPr>
            <a:xfrm>
              <a:off x="3060237" y="6592486"/>
              <a:ext cx="1414408" cy="1648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nl-N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2022</a:t>
              </a:r>
            </a:p>
          </p:txBody>
        </p:sp>
        <p:sp>
          <p:nvSpPr>
            <p:cNvPr id="78" name="Rechthoek: Afgeronde hoeken 188" title="Jaarbalk">
              <a:extLst>
                <a:ext uri="{FF2B5EF4-FFF2-40B4-BE49-F238E27FC236}">
                  <a16:creationId xmlns:a16="http://schemas.microsoft.com/office/drawing/2014/main" id="{C9B89F5A-94BA-40CF-8273-B9114FC4764F}"/>
                </a:ext>
              </a:extLst>
            </p:cNvPr>
            <p:cNvSpPr/>
            <p:nvPr/>
          </p:nvSpPr>
          <p:spPr>
            <a:xfrm>
              <a:off x="3751079" y="6381864"/>
              <a:ext cx="2573329" cy="1648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200" dirty="0"/>
            </a:p>
          </p:txBody>
        </p:sp>
      </p:grpSp>
      <p:grpSp>
        <p:nvGrpSpPr>
          <p:cNvPr id="42" name="Groep 41" descr="Jaar 3&#10;">
            <a:extLst>
              <a:ext uri="{FF2B5EF4-FFF2-40B4-BE49-F238E27FC236}">
                <a16:creationId xmlns:a16="http://schemas.microsoft.com/office/drawing/2014/main" id="{C5627036-29A4-49DB-963A-4B898277B3D1}"/>
              </a:ext>
            </a:extLst>
          </p:cNvPr>
          <p:cNvGrpSpPr/>
          <p:nvPr/>
        </p:nvGrpSpPr>
        <p:grpSpPr>
          <a:xfrm>
            <a:off x="7880531" y="3252122"/>
            <a:ext cx="1653136" cy="637985"/>
            <a:chOff x="6076126" y="6375207"/>
            <a:chExt cx="2852176" cy="47435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9BF76449-C485-4A53-B525-FF5DB6524953}"/>
                </a:ext>
              </a:extLst>
            </p:cNvPr>
            <p:cNvSpPr txBox="1"/>
            <p:nvPr/>
          </p:nvSpPr>
          <p:spPr>
            <a:xfrm>
              <a:off x="6076126" y="6613825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hthoek: Afgeronde hoeken 189" title="Jaarbalk">
              <a:extLst>
                <a:ext uri="{FF2B5EF4-FFF2-40B4-BE49-F238E27FC236}">
                  <a16:creationId xmlns:a16="http://schemas.microsoft.com/office/drawing/2014/main" id="{604F8DE5-22F2-4CC6-BD50-7627FCC3534B}"/>
                </a:ext>
              </a:extLst>
            </p:cNvPr>
            <p:cNvSpPr/>
            <p:nvPr/>
          </p:nvSpPr>
          <p:spPr>
            <a:xfrm>
              <a:off x="6354973" y="6375207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200" dirty="0"/>
            </a:p>
          </p:txBody>
        </p:sp>
      </p:grpSp>
      <p:sp>
        <p:nvSpPr>
          <p:cNvPr id="79" name="Tekstvak 78">
            <a:extLst>
              <a:ext uri="{FF2B5EF4-FFF2-40B4-BE49-F238E27FC236}">
                <a16:creationId xmlns:a16="http://schemas.microsoft.com/office/drawing/2014/main" id="{B3D06B9E-6ECE-4AC7-B742-0BBBD7B61238}"/>
              </a:ext>
            </a:extLst>
          </p:cNvPr>
          <p:cNvSpPr txBox="1"/>
          <p:nvPr/>
        </p:nvSpPr>
        <p:spPr>
          <a:xfrm>
            <a:off x="1688776" y="4703079"/>
            <a:ext cx="2319473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Initiatief EZK, BZK, LNV en IenW beleidsactiviteiten af te stemmen en gezamenlijk onder noemer Duurzame School. IenW voorzitter</a:t>
            </a:r>
            <a:endParaRPr lang="nl-NL" sz="12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319C789-47B0-446C-88CD-6E08B4B63EA2}"/>
              </a:ext>
            </a:extLst>
          </p:cNvPr>
          <p:cNvSpPr txBox="1"/>
          <p:nvPr/>
        </p:nvSpPr>
        <p:spPr>
          <a:xfrm>
            <a:off x="2593014" y="2089530"/>
            <a:ext cx="2369603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Zomer 2021: doorstart werkgroep Duurzame School nieuw lid: OCW</a:t>
            </a:r>
            <a:endParaRPr lang="nl-NL" sz="1200" dirty="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01B5D3A-29DE-4874-8225-FE4C0BF69003}"/>
              </a:ext>
            </a:extLst>
          </p:cNvPr>
          <p:cNvCxnSpPr>
            <a:cxnSpLocks/>
          </p:cNvCxnSpPr>
          <p:nvPr/>
        </p:nvCxnSpPr>
        <p:spPr>
          <a:xfrm flipV="1">
            <a:off x="3653413" y="2850751"/>
            <a:ext cx="0" cy="355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17DC04CF-9986-4B4A-9E47-B4D3E03CF88E}"/>
              </a:ext>
            </a:extLst>
          </p:cNvPr>
          <p:cNvSpPr txBox="1"/>
          <p:nvPr/>
        </p:nvSpPr>
        <p:spPr>
          <a:xfrm>
            <a:off x="3952036" y="3757541"/>
            <a:ext cx="1460866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Oktober 2021: eerste IDWG Duurzame School</a:t>
            </a:r>
            <a:endParaRPr lang="nl-NL" sz="1200" dirty="0"/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AE34C4C1-DB36-42F0-BAD5-89F638AFF0E0}"/>
              </a:ext>
            </a:extLst>
          </p:cNvPr>
          <p:cNvCxnSpPr>
            <a:cxnSpLocks/>
          </p:cNvCxnSpPr>
          <p:nvPr/>
        </p:nvCxnSpPr>
        <p:spPr>
          <a:xfrm flipV="1">
            <a:off x="4748898" y="3507650"/>
            <a:ext cx="0" cy="18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8EBC6075-4ADB-4C36-8C85-7D5861888CF4}"/>
              </a:ext>
            </a:extLst>
          </p:cNvPr>
          <p:cNvSpPr txBox="1"/>
          <p:nvPr/>
        </p:nvSpPr>
        <p:spPr>
          <a:xfrm>
            <a:off x="3674757" y="197396"/>
            <a:ext cx="2761304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November 2021: Ronde tafel sectorraden PO, VO, MBO en IDWG Duurzame School: stand van zaken DZH per onderwijssector, toetsen programma Duurzame School. Op idee van OCW georganiseerd </a:t>
            </a:r>
            <a:endParaRPr lang="nl-NL" sz="1200" dirty="0"/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F658687E-C50F-4382-BBB4-4541F6275D0E}"/>
              </a:ext>
            </a:extLst>
          </p:cNvPr>
          <p:cNvCxnSpPr>
            <a:cxnSpLocks/>
          </p:cNvCxnSpPr>
          <p:nvPr/>
        </p:nvCxnSpPr>
        <p:spPr>
          <a:xfrm flipV="1">
            <a:off x="5168886" y="2004936"/>
            <a:ext cx="0" cy="120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1E6BF4F1-FAD2-41C4-B004-1170A920ACD8}"/>
              </a:ext>
            </a:extLst>
          </p:cNvPr>
          <p:cNvSpPr txBox="1"/>
          <p:nvPr/>
        </p:nvSpPr>
        <p:spPr>
          <a:xfrm>
            <a:off x="5666204" y="3931401"/>
            <a:ext cx="146086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IDWG Duurzame School</a:t>
            </a:r>
            <a:endParaRPr lang="nl-NL" sz="1200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AC73D65-C0AF-4E64-97AE-E2B13489547E}"/>
              </a:ext>
            </a:extLst>
          </p:cNvPr>
          <p:cNvSpPr txBox="1"/>
          <p:nvPr/>
        </p:nvSpPr>
        <p:spPr>
          <a:xfrm>
            <a:off x="6980429" y="135782"/>
            <a:ext cx="2079445" cy="1123712"/>
          </a:xfrm>
          <a:prstGeom prst="roundRect">
            <a:avLst/>
          </a:prstGeom>
          <a:solidFill>
            <a:srgbClr val="FFB612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Internationaal congres </a:t>
            </a:r>
            <a:r>
              <a:rPr lang="nl-NL" sz="1200" b="1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Whole</a:t>
            </a:r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School Approach met nationale </a:t>
            </a:r>
            <a:r>
              <a:rPr lang="nl-NL" sz="1200" b="1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subconferentie</a:t>
            </a:r>
            <a:endParaRPr lang="nl-NL" sz="1200" dirty="0"/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0B75D2DD-9901-4BBC-8118-F8FC5B2A902E}"/>
              </a:ext>
            </a:extLst>
          </p:cNvPr>
          <p:cNvCxnSpPr>
            <a:cxnSpLocks/>
          </p:cNvCxnSpPr>
          <p:nvPr/>
        </p:nvCxnSpPr>
        <p:spPr>
          <a:xfrm flipV="1">
            <a:off x="8042152" y="1352554"/>
            <a:ext cx="0" cy="176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418AB31A-203F-468C-BF7B-FC58DCF64BBF}"/>
              </a:ext>
            </a:extLst>
          </p:cNvPr>
          <p:cNvSpPr txBox="1"/>
          <p:nvPr/>
        </p:nvSpPr>
        <p:spPr>
          <a:xfrm>
            <a:off x="6249996" y="5604227"/>
            <a:ext cx="146086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IDWG Duurzame School</a:t>
            </a:r>
            <a:endParaRPr lang="nl-NL" sz="12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CC59DE3-0374-4626-BC63-3F3BDCEEDA03}"/>
              </a:ext>
            </a:extLst>
          </p:cNvPr>
          <p:cNvSpPr txBox="1"/>
          <p:nvPr/>
        </p:nvSpPr>
        <p:spPr>
          <a:xfrm>
            <a:off x="6478089" y="1920251"/>
            <a:ext cx="146086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Gesprekken met sectorraden</a:t>
            </a:r>
            <a:endParaRPr lang="nl-NL" sz="1200" dirty="0"/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BE323C6-76D1-4699-AB9C-621A168D2BEC}"/>
              </a:ext>
            </a:extLst>
          </p:cNvPr>
          <p:cNvCxnSpPr>
            <a:cxnSpLocks/>
          </p:cNvCxnSpPr>
          <p:nvPr/>
        </p:nvCxnSpPr>
        <p:spPr>
          <a:xfrm flipV="1">
            <a:off x="6396637" y="3597675"/>
            <a:ext cx="0" cy="257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el 2">
            <a:extLst>
              <a:ext uri="{FF2B5EF4-FFF2-40B4-BE49-F238E27FC236}">
                <a16:creationId xmlns:a16="http://schemas.microsoft.com/office/drawing/2014/main" id="{8B51FD83-649E-4579-907B-0E63EBFBECA1}"/>
              </a:ext>
            </a:extLst>
          </p:cNvPr>
          <p:cNvSpPr txBox="1">
            <a:spLocks/>
          </p:cNvSpPr>
          <p:nvPr/>
        </p:nvSpPr>
        <p:spPr>
          <a:xfrm>
            <a:off x="452036" y="116207"/>
            <a:ext cx="7914393" cy="695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Tijdspad</a:t>
            </a:r>
          </a:p>
        </p:txBody>
      </p:sp>
    </p:spTree>
    <p:extLst>
      <p:ext uri="{BB962C8B-B14F-4D97-AF65-F5344CB8AC3E}">
        <p14:creationId xmlns:p14="http://schemas.microsoft.com/office/powerpoint/2010/main" val="317820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CCE97D-6892-45EA-B081-A82AABF12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5088" y="851693"/>
            <a:ext cx="5004000" cy="5154613"/>
          </a:xfrm>
        </p:spPr>
        <p:txBody>
          <a:bodyPr/>
          <a:lstStyle/>
          <a:p>
            <a:r>
              <a:rPr lang="nl-NL" b="1" dirty="0"/>
              <a:t>Uniek</a:t>
            </a:r>
            <a:r>
              <a:rPr lang="nl-NL" dirty="0"/>
              <a:t> samenwerkingsverband!</a:t>
            </a:r>
          </a:p>
          <a:p>
            <a:r>
              <a:rPr lang="nl-NL" b="1" dirty="0"/>
              <a:t>Ondersteuning op maat </a:t>
            </a:r>
            <a:r>
              <a:rPr lang="nl-NL" dirty="0"/>
              <a:t>in verschillende onderwijssectoren belangrijk</a:t>
            </a:r>
          </a:p>
          <a:p>
            <a:r>
              <a:rPr lang="nl-NL" dirty="0"/>
              <a:t>Welke </a:t>
            </a:r>
            <a:r>
              <a:rPr lang="nl-NL" b="1" dirty="0"/>
              <a:t>concrete stappen </a:t>
            </a:r>
            <a:r>
              <a:rPr lang="nl-NL" dirty="0"/>
              <a:t>kunnen we gezamenlijk zetten naar 2030 toe?</a:t>
            </a:r>
          </a:p>
          <a:p>
            <a:r>
              <a:rPr lang="nl-NL" b="1" dirty="0"/>
              <a:t>Deelonderzoeken</a:t>
            </a:r>
            <a:r>
              <a:rPr lang="nl-NL" dirty="0"/>
              <a:t> best </a:t>
            </a:r>
            <a:r>
              <a:rPr lang="nl-NL" dirty="0" err="1"/>
              <a:t>practices</a:t>
            </a:r>
            <a:r>
              <a:rPr lang="nl-NL" dirty="0"/>
              <a:t>, bestuurlijk draagvlak en draagvlak onderwijssectoren</a:t>
            </a:r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2FA173-6EA1-469F-B051-CE67685637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DC46B2-AE85-4765-AD8C-31AF377DB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160"/>
            <a:ext cx="6101472" cy="40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10405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0</TotalTime>
  <Words>463</Words>
  <Application>Microsoft Office PowerPoint</Application>
  <PresentationFormat>Breedbeeld</PresentationFormat>
  <Paragraphs>104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</vt:lpstr>
      <vt:lpstr>IenW Nederlands 16:9</vt:lpstr>
      <vt:lpstr>IenW Engels 16:9</vt:lpstr>
      <vt:lpstr>Werkgroep Duurzame School</vt:lpstr>
      <vt:lpstr>Tijdspad </vt:lpstr>
      <vt:lpstr>IDWG Duurzame School</vt:lpstr>
      <vt:lpstr>Beleidsdossiers</vt:lpstr>
      <vt:lpstr>PowerPoint-presentatie</vt:lpstr>
      <vt:lpstr>PowerPoint-presentatie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Haeren, Lilian</dc:creator>
  <cp:lastModifiedBy>Sande, I.A.P.M. van de (Indy) - DGMI</cp:lastModifiedBy>
  <cp:revision>107</cp:revision>
  <dcterms:created xsi:type="dcterms:W3CDTF">2018-09-20T11:41:26Z</dcterms:created>
  <dcterms:modified xsi:type="dcterms:W3CDTF">2022-03-30T05:39:01Z</dcterms:modified>
</cp:coreProperties>
</file>