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1" r:id="rId2"/>
  </p:sldMasterIdLst>
  <p:notesMasterIdLst>
    <p:notesMasterId r:id="rId9"/>
  </p:notesMasterIdLst>
  <p:handoutMasterIdLst>
    <p:handoutMasterId r:id="rId10"/>
  </p:handoutMasterIdLst>
  <p:sldIdLst>
    <p:sldId id="257" r:id="rId3"/>
    <p:sldId id="265" r:id="rId4"/>
    <p:sldId id="263" r:id="rId5"/>
    <p:sldId id="266" r:id="rId6"/>
    <p:sldId id="271" r:id="rId7"/>
    <p:sldId id="25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4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30-3-2022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942D843A-9D2C-F1B4-EC45-57DE1B2DFE95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00F2966D-ED9E-B397-57B0-294450F6838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32F57E1-29E6-4B96-86E3-67E7DCE62BB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C65B8F9-E3DE-4979-8FBC-3798787D5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4588" y="2260800"/>
            <a:ext cx="5004000" cy="2336400"/>
          </a:xfrm>
        </p:spPr>
        <p:txBody>
          <a:bodyPr anchor="b">
            <a:normAutofit/>
          </a:bodyPr>
          <a:lstStyle/>
          <a:p>
            <a:r>
              <a:rPr lang="nl-NL" sz="6000" b="1" dirty="0"/>
              <a:t>We gaan </a:t>
            </a:r>
            <a:br>
              <a:rPr lang="nl-NL" sz="6000" b="1" dirty="0"/>
            </a:br>
            <a:r>
              <a:rPr lang="nl-NL" sz="6000" b="1" dirty="0"/>
              <a:t>het doen!</a:t>
            </a:r>
            <a:endParaRPr lang="nl-NL" sz="6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1625132-3BA1-4FF3-9B87-A94696F19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19871" b="-1"/>
          <a:stretch/>
        </p:blipFill>
        <p:spPr>
          <a:xfrm>
            <a:off x="20" y="10"/>
            <a:ext cx="6099155" cy="685799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EFDBC-30C1-41E7-9708-7167C7785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b="1" dirty="0"/>
              <a:t>Huidige situatie </a:t>
            </a:r>
            <a:r>
              <a:rPr lang="nl-NL" dirty="0"/>
              <a:t>in kaart gebracht</a:t>
            </a:r>
          </a:p>
          <a:p>
            <a:r>
              <a:rPr lang="nl-NL" b="1" dirty="0"/>
              <a:t>Resultaten</a:t>
            </a:r>
            <a:r>
              <a:rPr lang="nl-NL" dirty="0"/>
              <a:t> deelonderzoeken als belangrijke </a:t>
            </a:r>
            <a:r>
              <a:rPr lang="nl-NL" b="1" dirty="0"/>
              <a:t>bouwstenen</a:t>
            </a:r>
            <a:r>
              <a:rPr lang="nl-NL" dirty="0"/>
              <a:t> per </a:t>
            </a:r>
            <a:r>
              <a:rPr lang="nl-NL" dirty="0" err="1"/>
              <a:t>onderwijslaag</a:t>
            </a:r>
            <a:endParaRPr lang="nl-NL" dirty="0"/>
          </a:p>
          <a:p>
            <a:r>
              <a:rPr lang="nl-NL" b="1" dirty="0"/>
              <a:t>Rijkdom</a:t>
            </a:r>
            <a:r>
              <a:rPr lang="nl-NL" dirty="0"/>
              <a:t> aan activiteiten en energie </a:t>
            </a:r>
          </a:p>
          <a:p>
            <a:r>
              <a:rPr lang="nl-NL" dirty="0"/>
              <a:t>Behoefte aan </a:t>
            </a:r>
            <a:r>
              <a:rPr lang="nl-NL" b="1" dirty="0"/>
              <a:t>samenhang</a:t>
            </a:r>
            <a:r>
              <a:rPr lang="nl-NL" dirty="0"/>
              <a:t> én </a:t>
            </a:r>
            <a:r>
              <a:rPr lang="nl-NL" b="1" dirty="0"/>
              <a:t>samenwerking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B537E-EB20-421E-8627-A7FCFE7431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7A4E1A-5A7C-4B5A-8B3F-6DF63C15B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5" y="3276600"/>
            <a:ext cx="4513909" cy="3422431"/>
          </a:xfrm>
          <a:prstGeom prst="rect">
            <a:avLst/>
          </a:prstGeom>
        </p:spPr>
      </p:pic>
      <p:sp>
        <p:nvSpPr>
          <p:cNvPr id="9" name="AutoShape 2" descr="Oberon onderzoek en advies Oberon onderzoek en advies">
            <a:extLst>
              <a:ext uri="{FF2B5EF4-FFF2-40B4-BE49-F238E27FC236}">
                <a16:creationId xmlns:a16="http://schemas.microsoft.com/office/drawing/2014/main" id="{B843DA90-7A6F-4D3F-8221-2C94192CD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4D0F61-9A32-4AE7-9539-5AED0EFB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3120" y="1444020"/>
            <a:ext cx="3684293" cy="160398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CAD62BC-7CC3-4760-B2F1-3EDE248F2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65" y="289799"/>
            <a:ext cx="2788406" cy="13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al 14">
            <a:extLst>
              <a:ext uri="{FF2B5EF4-FFF2-40B4-BE49-F238E27FC236}">
                <a16:creationId xmlns:a16="http://schemas.microsoft.com/office/drawing/2014/main" id="{A6BF3CAE-EB88-477C-BEDD-35FF43BBF988}"/>
              </a:ext>
            </a:extLst>
          </p:cNvPr>
          <p:cNvSpPr/>
          <p:nvPr/>
        </p:nvSpPr>
        <p:spPr>
          <a:xfrm>
            <a:off x="5489113" y="1944226"/>
            <a:ext cx="1856062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Bottom-up initiatieven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522FDA-7626-4B1E-9C6F-FDA49C4E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4512"/>
            <a:ext cx="5003800" cy="695543"/>
          </a:xfrm>
        </p:spPr>
        <p:txBody>
          <a:bodyPr/>
          <a:lstStyle/>
          <a:p>
            <a:r>
              <a:rPr lang="nl-NL" dirty="0"/>
              <a:t>Bouwstenen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BE8510-4838-4E75-ACF2-FA4AA947F50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A95FFD6-8A4D-48E4-B41F-E99A46E55A72}"/>
              </a:ext>
            </a:extLst>
          </p:cNvPr>
          <p:cNvSpPr/>
          <p:nvPr/>
        </p:nvSpPr>
        <p:spPr>
          <a:xfrm>
            <a:off x="390305" y="2293550"/>
            <a:ext cx="2077375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Vanuit Rijk: eenduidige visie gestoeld op ESD, </a:t>
            </a:r>
            <a:r>
              <a:rPr lang="nl-NL" sz="1600" dirty="0" err="1"/>
              <a:t>SDGs</a:t>
            </a:r>
            <a:r>
              <a:rPr lang="nl-NL" sz="1600" dirty="0"/>
              <a:t> en WSA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36AE15D-2916-4DAE-A65F-B651D7CE6335}"/>
              </a:ext>
            </a:extLst>
          </p:cNvPr>
          <p:cNvSpPr/>
          <p:nvPr/>
        </p:nvSpPr>
        <p:spPr>
          <a:xfrm>
            <a:off x="1489717" y="4178030"/>
            <a:ext cx="2077375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Hou rekening met de verschillen per onderwijs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FB01F6E-7E01-4F48-A392-6D3D713F33A8}"/>
              </a:ext>
            </a:extLst>
          </p:cNvPr>
          <p:cNvSpPr/>
          <p:nvPr/>
        </p:nvSpPr>
        <p:spPr>
          <a:xfrm>
            <a:off x="6680277" y="2706818"/>
            <a:ext cx="2254973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Structurele inbedding van DZH in het onderwijs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559FDAE-EB45-4F0B-8873-D85362523D23}"/>
              </a:ext>
            </a:extLst>
          </p:cNvPr>
          <p:cNvSpPr/>
          <p:nvPr/>
        </p:nvSpPr>
        <p:spPr>
          <a:xfrm>
            <a:off x="3630790" y="1597321"/>
            <a:ext cx="2077375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Gebruik maken van succesvolle elementen Gezonde School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DD1C4E6-7649-4764-8754-9FC3B4427878}"/>
              </a:ext>
            </a:extLst>
          </p:cNvPr>
          <p:cNvSpPr/>
          <p:nvPr/>
        </p:nvSpPr>
        <p:spPr>
          <a:xfrm>
            <a:off x="6282570" y="349424"/>
            <a:ext cx="2077375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Ontzorg het onderwijs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ADD7758-BBE6-4A50-9D91-F2E569318A16}"/>
              </a:ext>
            </a:extLst>
          </p:cNvPr>
          <p:cNvSpPr/>
          <p:nvPr/>
        </p:nvSpPr>
        <p:spPr>
          <a:xfrm>
            <a:off x="9351493" y="4449930"/>
            <a:ext cx="2254973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Doeljaar </a:t>
            </a:r>
            <a:r>
              <a:rPr lang="nl-NL" sz="1600" dirty="0" err="1"/>
              <a:t>SDG’s</a:t>
            </a:r>
            <a:r>
              <a:rPr lang="nl-NL" sz="1600" dirty="0"/>
              <a:t> 2030: overstijgende aanpak belangrijk 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216144E-4FB2-4D0F-843C-8DCE30929DE0}"/>
              </a:ext>
            </a:extLst>
          </p:cNvPr>
          <p:cNvSpPr/>
          <p:nvPr/>
        </p:nvSpPr>
        <p:spPr>
          <a:xfrm>
            <a:off x="4849114" y="4777705"/>
            <a:ext cx="2254973" cy="184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Starten met </a:t>
            </a:r>
            <a:r>
              <a:rPr lang="nl-NL" sz="1600" dirty="0" err="1"/>
              <a:t>Coalition</a:t>
            </a:r>
            <a:r>
              <a:rPr lang="nl-NL" sz="1600" dirty="0"/>
              <a:t>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Willing</a:t>
            </a:r>
            <a:endParaRPr lang="nl-NL" sz="16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0C2337F9-EFCA-49F0-A463-C425F1F1AA80}"/>
              </a:ext>
            </a:extLst>
          </p:cNvPr>
          <p:cNvSpPr/>
          <p:nvPr/>
        </p:nvSpPr>
        <p:spPr>
          <a:xfrm>
            <a:off x="2358901" y="2978125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Goede materialen belangrijk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6C77505A-5D74-41DB-A86B-E12322658EED}"/>
              </a:ext>
            </a:extLst>
          </p:cNvPr>
          <p:cNvSpPr/>
          <p:nvPr/>
        </p:nvSpPr>
        <p:spPr>
          <a:xfrm>
            <a:off x="6607591" y="4525898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Structurele aanpak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6937F5AB-0FA6-4129-A776-0D2C448B14D1}"/>
              </a:ext>
            </a:extLst>
          </p:cNvPr>
          <p:cNvSpPr/>
          <p:nvPr/>
        </p:nvSpPr>
        <p:spPr>
          <a:xfrm>
            <a:off x="4730202" y="3165407"/>
            <a:ext cx="2057922" cy="11633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Juiste informatie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voorziening 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CD6F6BA8-EF2A-4489-BF3C-D5053E6C4B42}"/>
              </a:ext>
            </a:extLst>
          </p:cNvPr>
          <p:cNvSpPr/>
          <p:nvPr/>
        </p:nvSpPr>
        <p:spPr>
          <a:xfrm>
            <a:off x="9833099" y="1598472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Adviespunt/kennis-knooppunt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B0E47B4-E20F-4D5E-B754-FDFDAF600E35}"/>
              </a:ext>
            </a:extLst>
          </p:cNvPr>
          <p:cNvSpPr/>
          <p:nvPr/>
        </p:nvSpPr>
        <p:spPr>
          <a:xfrm>
            <a:off x="1498678" y="1124245"/>
            <a:ext cx="210257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Een centrale website/vindplek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2B7BDC4-A18D-41E9-8029-FE0C0B8B4C4D}"/>
              </a:ext>
            </a:extLst>
          </p:cNvPr>
          <p:cNvSpPr/>
          <p:nvPr/>
        </p:nvSpPr>
        <p:spPr>
          <a:xfrm>
            <a:off x="8472418" y="93201"/>
            <a:ext cx="2064115" cy="165819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Inzetten van bestaande/ lokale </a:t>
            </a:r>
            <a:r>
              <a:rPr lang="nl-NL" sz="1600" dirty="0" err="1">
                <a:solidFill>
                  <a:schemeClr val="tx1"/>
                </a:solidFill>
              </a:rPr>
              <a:t>overleg-structuren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6614F58E-F207-4A4B-990E-37386D4FA69A}"/>
              </a:ext>
            </a:extLst>
          </p:cNvPr>
          <p:cNvSpPr/>
          <p:nvPr/>
        </p:nvSpPr>
        <p:spPr>
          <a:xfrm>
            <a:off x="492" y="5325273"/>
            <a:ext cx="1856062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Duiding van begrip DZH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94CAD001-DF96-42D7-9E26-95BD4475A579}"/>
              </a:ext>
            </a:extLst>
          </p:cNvPr>
          <p:cNvSpPr/>
          <p:nvPr/>
        </p:nvSpPr>
        <p:spPr>
          <a:xfrm>
            <a:off x="3118829" y="5441717"/>
            <a:ext cx="1998863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Antwoord </a:t>
            </a:r>
          </a:p>
          <a:p>
            <a:pPr algn="ctr"/>
            <a:r>
              <a:rPr lang="nl-NL" sz="1600" dirty="0">
                <a:solidFill>
                  <a:schemeClr val="tx1"/>
                </a:solidFill>
              </a:rPr>
              <a:t>op vragen 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1FFBC570-8301-41FA-BC38-795B09ECF8CE}"/>
              </a:ext>
            </a:extLst>
          </p:cNvPr>
          <p:cNvSpPr/>
          <p:nvPr/>
        </p:nvSpPr>
        <p:spPr>
          <a:xfrm>
            <a:off x="8021690" y="1896049"/>
            <a:ext cx="1768914" cy="12553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Platform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61F9E42F-03AF-4F46-8B3F-A8B5D183F4E1}"/>
              </a:ext>
            </a:extLst>
          </p:cNvPr>
          <p:cNvSpPr/>
          <p:nvPr/>
        </p:nvSpPr>
        <p:spPr>
          <a:xfrm>
            <a:off x="8948537" y="3118148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Aandacht </a:t>
            </a:r>
            <a:r>
              <a:rPr lang="nl-NL" sz="1600" dirty="0" err="1">
                <a:solidFill>
                  <a:schemeClr val="tx1"/>
                </a:solidFill>
              </a:rPr>
              <a:t>lerarenop</a:t>
            </a:r>
            <a:r>
              <a:rPr lang="nl-NL" sz="1600" dirty="0">
                <a:solidFill>
                  <a:schemeClr val="tx1"/>
                </a:solidFill>
              </a:rPr>
              <a:t>- leiding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2320EF73-90D3-46C0-A673-9D7B54631B54}"/>
              </a:ext>
            </a:extLst>
          </p:cNvPr>
          <p:cNvSpPr/>
          <p:nvPr/>
        </p:nvSpPr>
        <p:spPr>
          <a:xfrm>
            <a:off x="4191821" y="105067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DZH op de agenda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34D3E41F-A663-4071-B250-786B32BEB1AD}"/>
              </a:ext>
            </a:extLst>
          </p:cNvPr>
          <p:cNvSpPr/>
          <p:nvPr/>
        </p:nvSpPr>
        <p:spPr>
          <a:xfrm>
            <a:off x="7987880" y="5373207"/>
            <a:ext cx="1921314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Bundeling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269687B4-9D99-4E32-BFED-EC1039717B72}"/>
              </a:ext>
            </a:extLst>
          </p:cNvPr>
          <p:cNvSpPr/>
          <p:nvPr/>
        </p:nvSpPr>
        <p:spPr>
          <a:xfrm>
            <a:off x="3416130" y="4004196"/>
            <a:ext cx="2064115" cy="140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Voorbeelden/Inspiratie</a:t>
            </a:r>
          </a:p>
        </p:txBody>
      </p:sp>
    </p:spTree>
    <p:extLst>
      <p:ext uri="{BB962C8B-B14F-4D97-AF65-F5344CB8AC3E}">
        <p14:creationId xmlns:p14="http://schemas.microsoft.com/office/powerpoint/2010/main" val="1913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522FDA-7626-4B1E-9C6F-FDA49C4E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47" y="213547"/>
            <a:ext cx="7328270" cy="695543"/>
          </a:xfrm>
        </p:spPr>
        <p:txBody>
          <a:bodyPr>
            <a:normAutofit/>
          </a:bodyPr>
          <a:lstStyle/>
          <a:p>
            <a:r>
              <a:rPr lang="nl-NL" dirty="0"/>
              <a:t>Lessen 28/29 maart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BE8510-4838-4E75-ACF2-FA4AA947F50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90AB3974-6CD9-4A1E-8D95-2FCEEFC4517E}"/>
              </a:ext>
            </a:extLst>
          </p:cNvPr>
          <p:cNvSpPr/>
          <p:nvPr/>
        </p:nvSpPr>
        <p:spPr>
          <a:xfrm>
            <a:off x="457447" y="1097382"/>
            <a:ext cx="6906827" cy="1145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‘The </a:t>
            </a:r>
            <a:r>
              <a:rPr lang="nl-NL" dirty="0" err="1">
                <a:solidFill>
                  <a:schemeClr val="tx1"/>
                </a:solidFill>
              </a:rPr>
              <a:t>Whole</a:t>
            </a:r>
            <a:r>
              <a:rPr lang="nl-NL" dirty="0">
                <a:solidFill>
                  <a:schemeClr val="tx1"/>
                </a:solidFill>
              </a:rPr>
              <a:t> School Approach </a:t>
            </a:r>
            <a:r>
              <a:rPr lang="nl-NL" dirty="0" err="1">
                <a:solidFill>
                  <a:schemeClr val="tx1"/>
                </a:solidFill>
              </a:rPr>
              <a:t>helps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start </a:t>
            </a:r>
            <a:r>
              <a:rPr lang="nl-NL" dirty="0" err="1">
                <a:solidFill>
                  <a:schemeClr val="tx1"/>
                </a:solidFill>
              </a:rPr>
              <a:t>asking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right </a:t>
            </a:r>
            <a:r>
              <a:rPr lang="nl-NL" dirty="0" err="1">
                <a:solidFill>
                  <a:schemeClr val="tx1"/>
                </a:solidFill>
              </a:rPr>
              <a:t>questions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including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uncomfortable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ones</a:t>
            </a:r>
            <a:r>
              <a:rPr lang="nl-NL" dirty="0">
                <a:solidFill>
                  <a:schemeClr val="tx1"/>
                </a:solidFill>
              </a:rPr>
              <a:t>’ 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894CC04-D63C-4F11-81CD-11AEF4ED9109}"/>
              </a:ext>
            </a:extLst>
          </p:cNvPr>
          <p:cNvSpPr/>
          <p:nvPr/>
        </p:nvSpPr>
        <p:spPr>
          <a:xfrm>
            <a:off x="721418" y="2184474"/>
            <a:ext cx="3451934" cy="1017233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‘</a:t>
            </a:r>
            <a:r>
              <a:rPr lang="nl-NL" dirty="0" err="1">
                <a:solidFill>
                  <a:schemeClr val="bg1"/>
                </a:solidFill>
              </a:rPr>
              <a:t>Importance</a:t>
            </a:r>
            <a:r>
              <a:rPr lang="nl-NL" dirty="0">
                <a:solidFill>
                  <a:schemeClr val="bg1"/>
                </a:solidFill>
              </a:rPr>
              <a:t> of co-</a:t>
            </a:r>
            <a:r>
              <a:rPr lang="nl-NL" dirty="0" err="1">
                <a:solidFill>
                  <a:schemeClr val="bg1"/>
                </a:solidFill>
              </a:rPr>
              <a:t>creation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collaboration</a:t>
            </a:r>
            <a:r>
              <a:rPr lang="nl-NL" dirty="0">
                <a:solidFill>
                  <a:schemeClr val="bg1"/>
                </a:solidFill>
              </a:rPr>
              <a:t>’ 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D4591B2F-9AFA-41D9-AF59-41A073E0A37F}"/>
              </a:ext>
            </a:extLst>
          </p:cNvPr>
          <p:cNvSpPr/>
          <p:nvPr/>
        </p:nvSpPr>
        <p:spPr>
          <a:xfrm>
            <a:off x="6929760" y="233465"/>
            <a:ext cx="4804793" cy="114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</a:t>
            </a:r>
            <a:r>
              <a:rPr lang="nl-NL" dirty="0" err="1">
                <a:solidFill>
                  <a:schemeClr val="tx1"/>
                </a:solidFill>
              </a:rPr>
              <a:t>What</a:t>
            </a:r>
            <a:r>
              <a:rPr lang="nl-NL" dirty="0">
                <a:solidFill>
                  <a:schemeClr val="tx1"/>
                </a:solidFill>
              </a:rPr>
              <a:t> are </a:t>
            </a:r>
            <a:r>
              <a:rPr lang="nl-NL" dirty="0" err="1">
                <a:solidFill>
                  <a:schemeClr val="tx1"/>
                </a:solidFill>
              </a:rPr>
              <a:t>healthy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policies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support WSA </a:t>
            </a:r>
            <a:r>
              <a:rPr lang="nl-NL" dirty="0" err="1">
                <a:solidFill>
                  <a:schemeClr val="tx1"/>
                </a:solidFill>
              </a:rPr>
              <a:t>implementation</a:t>
            </a:r>
            <a:r>
              <a:rPr lang="nl-NL" dirty="0">
                <a:solidFill>
                  <a:schemeClr val="tx1"/>
                </a:solidFill>
              </a:rPr>
              <a:t>?’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440CAC60-80FC-406C-A275-0AAF69E37EEC}"/>
              </a:ext>
            </a:extLst>
          </p:cNvPr>
          <p:cNvSpPr/>
          <p:nvPr/>
        </p:nvSpPr>
        <p:spPr>
          <a:xfrm>
            <a:off x="3824672" y="2964529"/>
            <a:ext cx="6906827" cy="1145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</a:t>
            </a:r>
            <a:r>
              <a:rPr lang="nl-NL" dirty="0" err="1">
                <a:solidFill>
                  <a:schemeClr val="tx1"/>
                </a:solidFill>
              </a:rPr>
              <a:t>Everyone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acknowledge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that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Education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Sustainable</a:t>
            </a:r>
            <a:r>
              <a:rPr lang="nl-NL" dirty="0">
                <a:solidFill>
                  <a:schemeClr val="tx1"/>
                </a:solidFill>
              </a:rPr>
              <a:t> Development is important, but </a:t>
            </a:r>
            <a:r>
              <a:rPr lang="nl-NL" dirty="0" err="1">
                <a:solidFill>
                  <a:schemeClr val="tx1"/>
                </a:solidFill>
              </a:rPr>
              <a:t>they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don’t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invest</a:t>
            </a:r>
            <a:r>
              <a:rPr lang="nl-NL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B564FA99-729C-4A5D-B6EC-E1D029367440}"/>
              </a:ext>
            </a:extLst>
          </p:cNvPr>
          <p:cNvSpPr/>
          <p:nvPr/>
        </p:nvSpPr>
        <p:spPr>
          <a:xfrm>
            <a:off x="4827726" y="4270296"/>
            <a:ext cx="6906827" cy="1145219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‘How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measure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monitor </a:t>
            </a:r>
            <a:r>
              <a:rPr lang="nl-NL" dirty="0" err="1">
                <a:solidFill>
                  <a:schemeClr val="bg1"/>
                </a:solidFill>
              </a:rPr>
              <a:t>succesful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Whole</a:t>
            </a:r>
            <a:r>
              <a:rPr lang="nl-NL" dirty="0">
                <a:solidFill>
                  <a:schemeClr val="bg1"/>
                </a:solidFill>
              </a:rPr>
              <a:t> School Approach </a:t>
            </a:r>
            <a:r>
              <a:rPr lang="nl-NL" dirty="0" err="1">
                <a:solidFill>
                  <a:schemeClr val="bg1"/>
                </a:solidFill>
              </a:rPr>
              <a:t>implementation</a:t>
            </a:r>
            <a:r>
              <a:rPr lang="nl-NL" dirty="0">
                <a:solidFill>
                  <a:schemeClr val="bg1"/>
                </a:solidFill>
              </a:rPr>
              <a:t>?’ 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A3AFB5BD-40B6-4BFA-8A92-3F9A44965026}"/>
              </a:ext>
            </a:extLst>
          </p:cNvPr>
          <p:cNvSpPr/>
          <p:nvPr/>
        </p:nvSpPr>
        <p:spPr>
          <a:xfrm>
            <a:off x="8281139" y="5695593"/>
            <a:ext cx="3451934" cy="10172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</a:t>
            </a:r>
            <a:r>
              <a:rPr lang="nl-NL" dirty="0" err="1">
                <a:solidFill>
                  <a:schemeClr val="tx1"/>
                </a:solidFill>
              </a:rPr>
              <a:t>Combining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niches </a:t>
            </a:r>
            <a:r>
              <a:rPr lang="nl-NL" dirty="0" err="1">
                <a:solidFill>
                  <a:schemeClr val="tx1"/>
                </a:solidFill>
              </a:rPr>
              <a:t>to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create</a:t>
            </a:r>
            <a:r>
              <a:rPr lang="nl-NL" dirty="0">
                <a:solidFill>
                  <a:schemeClr val="tx1"/>
                </a:solidFill>
              </a:rPr>
              <a:t> a </a:t>
            </a:r>
            <a:r>
              <a:rPr lang="nl-NL" dirty="0" err="1">
                <a:solidFill>
                  <a:schemeClr val="tx1"/>
                </a:solidFill>
              </a:rPr>
              <a:t>movement</a:t>
            </a:r>
            <a:r>
              <a:rPr lang="nl-NL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C68D4337-5B61-482E-86E2-81A2C8B9B2EE}"/>
              </a:ext>
            </a:extLst>
          </p:cNvPr>
          <p:cNvSpPr/>
          <p:nvPr/>
        </p:nvSpPr>
        <p:spPr>
          <a:xfrm>
            <a:off x="457447" y="5517909"/>
            <a:ext cx="6906827" cy="1145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</a:t>
            </a:r>
            <a:r>
              <a:rPr lang="nl-NL" dirty="0" err="1">
                <a:solidFill>
                  <a:schemeClr val="tx1"/>
                </a:solidFill>
              </a:rPr>
              <a:t>Empower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young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voices</a:t>
            </a:r>
            <a:r>
              <a:rPr lang="nl-NL" dirty="0">
                <a:solidFill>
                  <a:schemeClr val="tx1"/>
                </a:solidFill>
              </a:rPr>
              <a:t>’, </a:t>
            </a:r>
            <a:r>
              <a:rPr lang="nl-NL" dirty="0" err="1">
                <a:solidFill>
                  <a:schemeClr val="tx1"/>
                </a:solidFill>
              </a:rPr>
              <a:t>vb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youpaN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 err="1">
                <a:solidFill>
                  <a:schemeClr val="tx1"/>
                </a:solidFill>
              </a:rPr>
              <a:t>Youth</a:t>
            </a:r>
            <a:r>
              <a:rPr lang="nl-NL" dirty="0">
                <a:solidFill>
                  <a:schemeClr val="tx1"/>
                </a:solidFill>
              </a:rPr>
              <a:t> Panel </a:t>
            </a:r>
            <a:r>
              <a:rPr lang="nl-NL" dirty="0" err="1">
                <a:solidFill>
                  <a:schemeClr val="tx1"/>
                </a:solidFill>
              </a:rPr>
              <a:t>participation</a:t>
            </a:r>
            <a:r>
              <a:rPr lang="nl-NL" dirty="0">
                <a:solidFill>
                  <a:schemeClr val="tx1"/>
                </a:solidFill>
              </a:rPr>
              <a:t> in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implementation</a:t>
            </a:r>
            <a:r>
              <a:rPr lang="nl-NL" dirty="0">
                <a:solidFill>
                  <a:schemeClr val="tx1"/>
                </a:solidFill>
              </a:rPr>
              <a:t> of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National Plan </a:t>
            </a:r>
            <a:r>
              <a:rPr lang="nl-NL" dirty="0" err="1">
                <a:solidFill>
                  <a:schemeClr val="tx1"/>
                </a:solidFill>
              </a:rPr>
              <a:t>Education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for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Sustainable</a:t>
            </a:r>
            <a:r>
              <a:rPr lang="nl-NL" dirty="0">
                <a:solidFill>
                  <a:schemeClr val="tx1"/>
                </a:solidFill>
              </a:rPr>
              <a:t> Development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F9A923D3-BE4B-4946-97AD-9B61FF8A4588}"/>
              </a:ext>
            </a:extLst>
          </p:cNvPr>
          <p:cNvSpPr/>
          <p:nvPr/>
        </p:nvSpPr>
        <p:spPr>
          <a:xfrm>
            <a:off x="7785717" y="1738462"/>
            <a:ext cx="3386216" cy="796006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‘</a:t>
            </a:r>
            <a:r>
              <a:rPr lang="nl-NL" dirty="0" err="1">
                <a:solidFill>
                  <a:schemeClr val="bg1"/>
                </a:solidFill>
              </a:rPr>
              <a:t>Whole</a:t>
            </a:r>
            <a:r>
              <a:rPr lang="nl-NL" dirty="0">
                <a:solidFill>
                  <a:schemeClr val="bg1"/>
                </a:solidFill>
              </a:rPr>
              <a:t> Society Approach’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E4DAF37C-1CA7-4C5D-BE2C-B179E2BADAD5}"/>
              </a:ext>
            </a:extLst>
          </p:cNvPr>
          <p:cNvSpPr/>
          <p:nvPr/>
        </p:nvSpPr>
        <p:spPr>
          <a:xfrm>
            <a:off x="752243" y="4372820"/>
            <a:ext cx="3451934" cy="10172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</a:t>
            </a:r>
            <a:r>
              <a:rPr lang="nl-NL" dirty="0" err="1">
                <a:solidFill>
                  <a:schemeClr val="tx1"/>
                </a:solidFill>
              </a:rPr>
              <a:t>Enhance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the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integenerational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dialogue</a:t>
            </a:r>
            <a:r>
              <a:rPr lang="nl-NL" dirty="0">
                <a:solidFill>
                  <a:schemeClr val="tx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9451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C7733-11C9-4250-B0DD-F6B5BD5C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 way forward!</a:t>
            </a:r>
            <a:br>
              <a:rPr lang="nl-NL" dirty="0"/>
            </a:br>
            <a:br>
              <a:rPr lang="nl-NL" dirty="0"/>
            </a:br>
            <a:r>
              <a:rPr lang="nl-NL" sz="2700" dirty="0"/>
              <a:t>Op weg naar een </a:t>
            </a:r>
            <a:r>
              <a:rPr lang="nl-NL" sz="2700" b="1" dirty="0"/>
              <a:t>eenduidige overkoepelende strategie </a:t>
            </a:r>
            <a:r>
              <a:rPr lang="nl-NL" sz="2700" dirty="0"/>
              <a:t>&amp; </a:t>
            </a:r>
            <a:r>
              <a:rPr lang="nl-NL" sz="2700" b="1" dirty="0"/>
              <a:t>ondersteuningsstructuur op maat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317BA4-C0C6-42B4-BD57-C753C3C1C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Samenwerking</a:t>
            </a:r>
            <a:r>
              <a:rPr lang="nl-NL" dirty="0"/>
              <a:t> tussen verschillende departementen </a:t>
            </a:r>
            <a:r>
              <a:rPr lang="nl-NL" b="1" dirty="0"/>
              <a:t>cruciaal</a:t>
            </a:r>
          </a:p>
          <a:p>
            <a:r>
              <a:rPr lang="nl-NL" dirty="0"/>
              <a:t>Resultaten uit onderzoeken als belangrijke </a:t>
            </a:r>
            <a:r>
              <a:rPr lang="nl-NL" b="1" dirty="0"/>
              <a:t>bouwstenen</a:t>
            </a:r>
          </a:p>
          <a:p>
            <a:r>
              <a:rPr lang="nl-NL" b="1" dirty="0"/>
              <a:t>Inspiratie</a:t>
            </a:r>
            <a:r>
              <a:rPr lang="nl-NL" dirty="0"/>
              <a:t> uit internationaal congres</a:t>
            </a:r>
          </a:p>
          <a:p>
            <a:r>
              <a:rPr lang="nl-NL" b="1" dirty="0"/>
              <a:t>Overstijgende aanpak </a:t>
            </a:r>
            <a:r>
              <a:rPr lang="nl-NL" dirty="0"/>
              <a:t>is </a:t>
            </a:r>
            <a:r>
              <a:rPr lang="nl-NL" b="1" dirty="0"/>
              <a:t>nodig</a:t>
            </a:r>
            <a:r>
              <a:rPr lang="nl-NL" dirty="0"/>
              <a:t> tussen rijk, decentrale overheden, sectorraden en onderwijskoepels</a:t>
            </a:r>
          </a:p>
          <a:p>
            <a:r>
              <a:rPr lang="nl-NL" b="1" dirty="0"/>
              <a:t>Congres is startpunt </a:t>
            </a:r>
            <a:r>
              <a:rPr lang="nl-NL" dirty="0"/>
              <a:t>van verdere samenwerking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F96E32-E23E-4141-BD5F-0004979D55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C410A6-D06E-4AAB-9231-5FCDD9BD3C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BA537-523C-49D4-8899-6247948A03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545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07B36DAC-B22D-FE7C-26C0-711232E68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i="1" dirty="0">
                <a:effectLst/>
              </a:rPr>
              <a:t>“you are never too young to lead and never too old to learn” -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Oud-</a:t>
            </a:r>
            <a:r>
              <a:rPr lang="en-US" dirty="0" err="1">
                <a:effectLst/>
              </a:rPr>
              <a:t>secretaris</a:t>
            </a:r>
            <a:r>
              <a:rPr lang="en-US" dirty="0">
                <a:effectLst/>
              </a:rPr>
              <a:t>-</a:t>
            </a:r>
            <a:r>
              <a:rPr lang="en-US" dirty="0" err="1">
                <a:effectLst/>
              </a:rPr>
              <a:t>generaal</a:t>
            </a:r>
            <a:r>
              <a:rPr lang="en-US" dirty="0">
                <a:effectLst/>
              </a:rPr>
              <a:t> VN 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Kofi Annan </a:t>
            </a: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D0E9A8-F68B-409C-9511-4FBEF2CEEE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r="17388" b="-1"/>
          <a:stretch/>
        </p:blipFill>
        <p:spPr>
          <a:xfrm>
            <a:off x="20" y="10"/>
            <a:ext cx="6098222" cy="685799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4" name="Date Placeholder 4">
            <a:extLst>
              <a:ext uri="{FF2B5EF4-FFF2-40B4-BE49-F238E27FC236}">
                <a16:creationId xmlns:a16="http://schemas.microsoft.com/office/drawing/2014/main" id="{6DD0D3D4-97F9-B790-104E-3D56AD74C37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4BC529D4-D535-2743-44EB-0A9A92C69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2A9474-E6F7-4AA0-B590-EC66D8B7C7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0690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307</Words>
  <Application>Microsoft Office PowerPoint</Application>
  <PresentationFormat>Breedbeeld</PresentationFormat>
  <Paragraphs>57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IenW Nederlands 16:9</vt:lpstr>
      <vt:lpstr>IenW Engels 16:9</vt:lpstr>
      <vt:lpstr>We gaan  het doen!</vt:lpstr>
      <vt:lpstr>PowerPoint-presentatie</vt:lpstr>
      <vt:lpstr>Bouwstenen</vt:lpstr>
      <vt:lpstr>Lessen 28/29 maart</vt:lpstr>
      <vt:lpstr>The way forward!  Op weg naar een eenduidige overkoepelende strategie &amp; ondersteuningsstructuur op maat 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Haeren, Lilian</dc:creator>
  <cp:lastModifiedBy>Sande, I.A.P.M. van de (Indy) - DGMI</cp:lastModifiedBy>
  <cp:revision>93</cp:revision>
  <dcterms:created xsi:type="dcterms:W3CDTF">2018-09-20T11:41:26Z</dcterms:created>
  <dcterms:modified xsi:type="dcterms:W3CDTF">2022-03-30T05:32:23Z</dcterms:modified>
</cp:coreProperties>
</file>