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1567" r:id="rId3"/>
    <p:sldId id="258" r:id="rId4"/>
    <p:sldId id="1569" r:id="rId5"/>
    <p:sldId id="1554" r:id="rId6"/>
    <p:sldId id="593" r:id="rId7"/>
    <p:sldId id="376" r:id="rId8"/>
    <p:sldId id="363" r:id="rId9"/>
    <p:sldId id="1570" r:id="rId10"/>
    <p:sldId id="680" r:id="rId11"/>
    <p:sldId id="1568" r:id="rId12"/>
    <p:sldId id="378" r:id="rId13"/>
    <p:sldId id="1556" r:id="rId14"/>
    <p:sldId id="606" r:id="rId15"/>
    <p:sldId id="1560" r:id="rId16"/>
    <p:sldId id="1563" r:id="rId17"/>
    <p:sldId id="1550" r:id="rId18"/>
    <p:sldId id="259" r:id="rId19"/>
    <p:sldId id="1559" r:id="rId20"/>
    <p:sldId id="1562" r:id="rId21"/>
    <p:sldId id="1561" r:id="rId22"/>
    <p:sldId id="1571" r:id="rId23"/>
    <p:sldId id="382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669E"/>
    <a:srgbClr val="1FAAD7"/>
    <a:srgbClr val="E7E6E6"/>
    <a:srgbClr val="1773D2"/>
    <a:srgbClr val="2D336B"/>
    <a:srgbClr val="FFFFFF"/>
    <a:srgbClr val="412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5794"/>
  </p:normalViewPr>
  <p:slideViewPr>
    <p:cSldViewPr snapToGrid="0" snapToObjects="1">
      <p:cViewPr varScale="1">
        <p:scale>
          <a:sx n="90" d="100"/>
          <a:sy n="90" d="100"/>
        </p:scale>
        <p:origin x="23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2B0E-6555-7840-905C-F8648A2D460F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4100C-9992-004D-816E-BB9E2A8DB5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088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cenetwork.org/portal/rce-profile-detail/rce-porto-metropolitan-area" TargetMode="External"/><Relationship Id="rId3" Type="http://schemas.openxmlformats.org/officeDocument/2006/relationships/hyperlink" Target="https://www.rcenetwork.org/portal/rce-profile-detail/rce-helsinki-metropolitan" TargetMode="External"/><Relationship Id="rId7" Type="http://schemas.openxmlformats.org/officeDocument/2006/relationships/hyperlink" Target="https://www.rcenetwork.org/portal/rce-profile-detail/rce-creias-oest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cenetwork.org/portal/rce-profile-detail/rce-dublin" TargetMode="External"/><Relationship Id="rId5" Type="http://schemas.openxmlformats.org/officeDocument/2006/relationships/hyperlink" Target="https://www.rcenetwork.org/portal/rce-profile-detail/rce-vienna" TargetMode="External"/><Relationship Id="rId4" Type="http://schemas.openxmlformats.org/officeDocument/2006/relationships/hyperlink" Target="https://www.rcenetwork.org/portal/rce-profile-detail/rce-graz-styria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5" name="Google Shape;5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4459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 dirty="0"/>
              <a:t>By </a:t>
            </a:r>
            <a:r>
              <a:rPr lang="nl-NL" dirty="0" err="1"/>
              <a:t>analogy</a:t>
            </a:r>
            <a:r>
              <a:rPr lang="nl-NL" dirty="0"/>
              <a:t> of </a:t>
            </a:r>
            <a:r>
              <a:rPr lang="nl-NL" dirty="0" err="1"/>
              <a:t>an</a:t>
            </a:r>
            <a:r>
              <a:rPr lang="nl-NL" dirty="0"/>
              <a:t> </a:t>
            </a:r>
            <a:r>
              <a:rPr lang="nl-NL" dirty="0" err="1"/>
              <a:t>African</a:t>
            </a:r>
            <a:r>
              <a:rPr lang="nl-NL" dirty="0"/>
              <a:t> </a:t>
            </a:r>
            <a:r>
              <a:rPr lang="nl-NL" dirty="0" err="1"/>
              <a:t>saying</a:t>
            </a:r>
            <a:r>
              <a:rPr lang="nl-NL" dirty="0"/>
              <a:t>…</a:t>
            </a: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9641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nl-NL" b="1" cap="all" dirty="0">
                <a:solidFill>
                  <a:srgbClr val="010101"/>
                </a:solidFill>
                <a:latin typeface="Droid Sans"/>
              </a:rPr>
              <a:t>FINLAND</a:t>
            </a:r>
          </a:p>
          <a:p>
            <a:pPr fontAlgn="base"/>
            <a:r>
              <a:rPr lang="nl-NL" dirty="0">
                <a:solidFill>
                  <a:srgbClr val="DA631B"/>
                </a:solidFill>
                <a:latin typeface="inherit"/>
                <a:hlinkClick r:id="rId3"/>
              </a:rPr>
              <a:t>RCE Helsinki Metropolitan</a:t>
            </a:r>
            <a:endParaRPr lang="nl-NL" dirty="0">
              <a:solidFill>
                <a:srgbClr val="010101"/>
              </a:solidFill>
              <a:latin typeface="Droid Sans"/>
            </a:endParaRPr>
          </a:p>
          <a:p>
            <a:pPr fontAlgn="base"/>
            <a:br>
              <a:rPr lang="nl-NL" dirty="0"/>
            </a:br>
            <a:r>
              <a:rPr lang="nl-NL" b="1" cap="all" dirty="0">
                <a:solidFill>
                  <a:srgbClr val="010101"/>
                </a:solidFill>
                <a:latin typeface="Droid Sans"/>
              </a:rPr>
              <a:t>AUSTRIA</a:t>
            </a:r>
          </a:p>
          <a:p>
            <a:pPr fontAlgn="base"/>
            <a:r>
              <a:rPr lang="nl-NL" dirty="0">
                <a:solidFill>
                  <a:srgbClr val="DA631B"/>
                </a:solidFill>
                <a:latin typeface="inherit"/>
                <a:hlinkClick r:id="rId4"/>
              </a:rPr>
              <a:t>RCE Graz-Styria</a:t>
            </a:r>
            <a:endParaRPr lang="nl-NL" dirty="0">
              <a:solidFill>
                <a:srgbClr val="010101"/>
              </a:solidFill>
              <a:latin typeface="Droid Sans"/>
            </a:endParaRPr>
          </a:p>
          <a:p>
            <a:pPr fontAlgn="base"/>
            <a:r>
              <a:rPr lang="nl-NL" dirty="0">
                <a:solidFill>
                  <a:srgbClr val="DA631B"/>
                </a:solidFill>
                <a:latin typeface="inherit"/>
                <a:hlinkClick r:id="rId5"/>
              </a:rPr>
              <a:t>RCE Vienna</a:t>
            </a:r>
            <a:endParaRPr lang="nl-NL" dirty="0">
              <a:solidFill>
                <a:srgbClr val="DA631B"/>
              </a:solidFill>
              <a:latin typeface="inherit"/>
            </a:endParaRPr>
          </a:p>
          <a:p>
            <a:pPr fontAlgn="base"/>
            <a:r>
              <a:rPr lang="nl-NL" b="1" cap="all" dirty="0"/>
              <a:t>IRELAND</a:t>
            </a:r>
          </a:p>
          <a:p>
            <a:pPr fontAlgn="base"/>
            <a:r>
              <a:rPr lang="nl-NL" dirty="0">
                <a:hlinkClick r:id="rId6"/>
              </a:rPr>
              <a:t>RCE Dublin</a:t>
            </a:r>
            <a:endParaRPr lang="nl-NL" dirty="0"/>
          </a:p>
          <a:p>
            <a:pPr fontAlgn="base"/>
            <a:r>
              <a:rPr lang="nl-NL" b="1" cap="all" dirty="0">
                <a:solidFill>
                  <a:srgbClr val="010101"/>
                </a:solidFill>
                <a:latin typeface="Droid Sans"/>
              </a:rPr>
              <a:t>PORTUGAL</a:t>
            </a:r>
          </a:p>
          <a:p>
            <a:pPr fontAlgn="base"/>
            <a:r>
              <a:rPr lang="nl-NL" dirty="0">
                <a:solidFill>
                  <a:srgbClr val="DA631B"/>
                </a:solidFill>
                <a:latin typeface="inherit"/>
                <a:hlinkClick r:id="rId7"/>
              </a:rPr>
              <a:t>RCE Creias-Oeste</a:t>
            </a:r>
            <a:endParaRPr lang="nl-NL" dirty="0">
              <a:solidFill>
                <a:srgbClr val="010101"/>
              </a:solidFill>
              <a:latin typeface="Droid Sans"/>
            </a:endParaRPr>
          </a:p>
          <a:p>
            <a:pPr fontAlgn="base"/>
            <a:r>
              <a:rPr lang="nl-NL" dirty="0">
                <a:solidFill>
                  <a:srgbClr val="DA631B"/>
                </a:solidFill>
                <a:latin typeface="inherit"/>
                <a:hlinkClick r:id="rId8"/>
              </a:rPr>
              <a:t>RCE Porto Metropolitan Area</a:t>
            </a:r>
            <a:endParaRPr lang="nl-NL" dirty="0">
              <a:solidFill>
                <a:srgbClr val="010101"/>
              </a:solidFill>
              <a:latin typeface="Droid Sans"/>
            </a:endParaRPr>
          </a:p>
          <a:p>
            <a:pPr fontAlgn="base"/>
            <a:endParaRPr lang="nl-NL" dirty="0"/>
          </a:p>
          <a:p>
            <a:pPr fontAlgn="base"/>
            <a:endParaRPr lang="nl-NL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7768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7865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2800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4001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2898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6183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www.youtube.com</a:t>
            </a:r>
            <a:r>
              <a:rPr lang="nl-NL" dirty="0"/>
              <a:t>/</a:t>
            </a:r>
            <a:r>
              <a:rPr lang="nl-NL" dirty="0" err="1"/>
              <a:t>watch?v</a:t>
            </a:r>
            <a:r>
              <a:rPr lang="nl-NL" dirty="0"/>
              <a:t>=jADfZ5VQwqg </a:t>
            </a:r>
            <a:endParaRPr dirty="0"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510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 dirty="0" err="1"/>
              <a:t>Broad</a:t>
            </a:r>
            <a:r>
              <a:rPr lang="nl-NL" dirty="0"/>
              <a:t> </a:t>
            </a:r>
            <a:r>
              <a:rPr lang="nl-NL" dirty="0" err="1"/>
              <a:t>prosperity</a:t>
            </a:r>
            <a:r>
              <a:rPr lang="nl-NL" dirty="0"/>
              <a:t> = </a:t>
            </a:r>
            <a:r>
              <a:rPr lang="nl-NL" dirty="0" err="1"/>
              <a:t>beyond</a:t>
            </a:r>
            <a:r>
              <a:rPr lang="nl-NL" dirty="0"/>
              <a:t> GDP :  </a:t>
            </a:r>
            <a:r>
              <a:rPr lang="nl-NL" dirty="0" err="1"/>
              <a:t>also</a:t>
            </a:r>
            <a:r>
              <a:rPr lang="nl-NL" dirty="0"/>
              <a:t> </a:t>
            </a:r>
            <a:r>
              <a:rPr lang="nl-NL" dirty="0" err="1"/>
              <a:t>social</a:t>
            </a:r>
            <a:r>
              <a:rPr lang="nl-NL" dirty="0"/>
              <a:t> &amp; </a:t>
            </a:r>
            <a:r>
              <a:rPr lang="nl-NL" dirty="0" err="1"/>
              <a:t>ecological</a:t>
            </a:r>
            <a:r>
              <a:rPr lang="nl-NL" dirty="0"/>
              <a:t> </a:t>
            </a:r>
            <a:r>
              <a:rPr lang="nl-NL" dirty="0" err="1"/>
              <a:t>value</a:t>
            </a:r>
            <a:r>
              <a:rPr lang="nl-NL" dirty="0"/>
              <a:t> – Gross </a:t>
            </a:r>
            <a:r>
              <a:rPr lang="nl-NL" dirty="0" err="1"/>
              <a:t>domestic</a:t>
            </a:r>
            <a:r>
              <a:rPr lang="nl-NL" dirty="0"/>
              <a:t> product</a:t>
            </a:r>
            <a:endParaRPr dirty="0"/>
          </a:p>
        </p:txBody>
      </p:sp>
      <p:sp>
        <p:nvSpPr>
          <p:cNvPr id="505" name="Google Shape;5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294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Gestart in ‘16 door 25 ondernemers die nadachten over wat vraagt de wereld van ons in de 21</a:t>
            </a:r>
            <a:r>
              <a:rPr lang="nl-NL" baseline="30000" dirty="0"/>
              <a:t>e</a:t>
            </a:r>
            <a:r>
              <a:rPr lang="nl-NL" dirty="0"/>
              <a:t> eeuw – wat wil ik met mijn bedrijf betekenen in deze tijd? Gaat verder dan geld verdienen –  we hollen de wereld uit, we willen op een andere manier naar ons businessmodel, naar onze economie kijken. Dat is een goed verhaal, wat een ongelofelijke hoeveelheid duurzame energie oplevert: nu meer dan 100 leden. Die niet kletsen, maar doen: op 10 thema’s al tientallen projecten. Werkt als een multiplier. Wadden plasticvrij; afwegingskader biomassa, 10 stappenplan natuur inclusieve </a:t>
            </a:r>
            <a:r>
              <a:rPr lang="nl-NL" dirty="0" err="1"/>
              <a:t>lb</a:t>
            </a:r>
            <a:r>
              <a:rPr lang="nl-NL" dirty="0"/>
              <a:t> + Friese voedselbeweging, nergens zoveel energie coöperaties als in Fr, Testcentrum Kunststoffen en de </a:t>
            </a:r>
            <a:r>
              <a:rPr lang="nl-NL" dirty="0" err="1"/>
              <a:t>Fossylfrije</a:t>
            </a:r>
            <a:r>
              <a:rPr lang="nl-NL" dirty="0"/>
              <a:t> Weken. + in het onderwijs meer dan 200 projecten en voorbeelden waarmee we jongeren laten zien: het doet er toe om je in te zetten voor een leukere wereld! Het kan, het werkt en het levert een hoop plezier op. – </a:t>
            </a:r>
            <a:r>
              <a:rPr lang="nl-NL" dirty="0" err="1"/>
              <a:t>www.sparkthemovement.nl</a:t>
            </a:r>
            <a:endParaRPr dirty="0"/>
          </a:p>
        </p:txBody>
      </p:sp>
      <p:sp>
        <p:nvSpPr>
          <p:cNvPr id="559" name="Google Shape;5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004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6" name="Google Shape;5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17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6" name="Google Shape;50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741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5" name="Google Shape;5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6354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05" name="Google Shape;5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9925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Fryslân woont Circulair</a:t>
            </a:r>
          </a:p>
          <a:p>
            <a:r>
              <a:rPr lang="nl-NL" dirty="0"/>
              <a:t>Bedrijventerreinen</a:t>
            </a:r>
          </a:p>
          <a:p>
            <a:r>
              <a:rPr lang="nl-NL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17726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844F4-FA2B-4A42-A88C-CA6368A641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69C8970-C5A1-F14C-9B03-5735D3BE8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C4F1E4C-9056-864B-9D6D-12EC6479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78FF42-6D78-B843-A380-9EBE4CE3B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4A21DB-5F07-094A-87F3-1BCD4AD3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209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F5DD7-FAE6-3B40-A1EB-887185D0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F05FC65-1C86-7548-8C46-213184A18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251043B-FFAD-1D45-90EA-648DB3A51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4293D6-E5DE-524D-BDC2-E6000EEDC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F06DF6-7BC1-7248-9B82-AC825C20E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38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E502FB6-B61C-1C47-9B32-CC250605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305CD7-FD40-384B-9B86-01BC1A1C2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DAD83D8-8A76-6E47-BAB0-94E445C0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CBB977-2D8D-2B46-8175-4902988A1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65C64-0DD4-B845-A1EB-1BE277052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93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3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" name="Google Shape;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40288" y="5940943"/>
            <a:ext cx="1998999" cy="940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49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8A9E16-C137-B945-85EA-4E42BB02C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68C56A-95C3-6947-9A87-C1F202254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175C94-A67B-FA4A-9294-2C846EF2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8F1A25-C7D6-7D40-86E4-F25C7B48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DF792AD-81D8-BD40-9AFB-5A7D194C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19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108497-50E4-9340-AAC3-14FEB8B9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F3C9D56-7CFF-BD44-A366-90CB88668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F504E5-112F-704F-8503-4FFB2D6C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96B3A1-3EA5-494A-AF33-4002502FC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9EA9FE-DD3F-0B44-B014-565F7B78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499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B6D45-0AEE-C141-911B-C2CE5A2C7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DA4224-6BBB-A24A-8AA1-2C69FFA56A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0C99410-9C9A-284A-8AED-53B206D026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664C058-9E8B-6E43-B2BE-FA8FADE3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24DE7F-F0D5-6847-AEFD-40101C6F6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050D7CC-703A-3740-8384-1EF29DC3B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235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30C3B-CE4E-4D44-A591-B5A48E224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7043BF-3A19-B64B-AAFF-D0133ED01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400A8AD-CBBC-B14F-8728-020ADC315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F0BD5B-2B52-0648-B7FE-513E65AFF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DEF991D-8024-474C-BCC0-B1D7D08457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6ABB22-3C18-744B-A5AC-855204DB8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F814706-6A0F-8F44-A7E9-3516A205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659C66B-9E95-7346-84EC-F5744734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45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9F34A-5F0B-A248-93C1-E6D16FC30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48B4DEE-22AA-4D47-987E-E971A6C71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B8A0C41-94D9-A542-A939-6B9CF918B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B509A5-6801-D248-B0F3-226EBFB89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33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A5E7057-9421-534E-A93F-213EDCF7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D9666B1-FE5B-B540-8C66-670B0F0B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C7C84C4-2E68-3F47-AB3E-ED15B5FD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2346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DDC8E5-8CCF-364F-8362-C291B1AB9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F42CB3-7AEE-A141-A829-D94F7A8E4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962E15-B68F-CE4A-97DA-FFEF72857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6F714C-FCF6-B444-B1CC-4754F30A1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EDE0B98-27F0-DE43-82B2-49B9211A7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F3FC796-A2BF-204A-87D5-0C25D6DD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015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CA1DC-71C6-A041-B866-5FFFBA17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08D7D0-98D8-E140-AC0F-83E0EB7BE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AF75F2-5BB8-5C4B-A11D-D8D412DF62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6532CAF-2BBE-AD4E-A9C5-614BC8CB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B82071-1510-1949-9CEB-FDAE072EE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D257A3C-17F8-2248-AE94-C98CCE89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2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CC343CE-6ACD-8E49-9072-F6F94EEF1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B78468-FB2C-7542-B9D8-8537E3DA4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BC51AF4-F3E6-D544-889F-AF2754CFF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EBCA0-F6D2-EB44-8562-9A4D0B4B5C0B}" type="datetimeFigureOut">
              <a:rPr lang="nl-NL" smtClean="0"/>
              <a:t>27-03-2022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474022-ED2A-B748-A297-85A13A4416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83A6BD7-0F54-044A-9080-AFF900042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2EA7B-2B27-6A45-8955-1E9D0F4ADA7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70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.jp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png"/><Relationship Id="rId5" Type="http://schemas.openxmlformats.org/officeDocument/2006/relationships/image" Target="../media/image106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png"/><Relationship Id="rId5" Type="http://schemas.openxmlformats.org/officeDocument/2006/relationships/hyperlink" Target="https://www.youtube.com/watch?v=9_M3BMuL6O4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hyperlink" Target="https://sparkthemovement.nl/wp-content/uploads/2022/03/Magazine-RCE-European-Meeting-22.pdf" TargetMode="Externa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emf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parkthemovement.nl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sparkthemovement.nl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hyperlink" Target="https://en.unesco.org/themes/education-sustainable-development/toolbo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jADfZ5VQwqg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hyperlink" Target="http://www.bluedelta.world/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6.png"/><Relationship Id="rId21" Type="http://schemas.openxmlformats.org/officeDocument/2006/relationships/image" Target="../media/image31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63" Type="http://schemas.openxmlformats.org/officeDocument/2006/relationships/image" Target="../media/image73.png"/><Relationship Id="rId68" Type="http://schemas.openxmlformats.org/officeDocument/2006/relationships/image" Target="../media/image78.png"/><Relationship Id="rId84" Type="http://schemas.openxmlformats.org/officeDocument/2006/relationships/image" Target="../media/image94.png"/><Relationship Id="rId16" Type="http://schemas.openxmlformats.org/officeDocument/2006/relationships/image" Target="../media/image26.png"/><Relationship Id="rId11" Type="http://schemas.openxmlformats.org/officeDocument/2006/relationships/image" Target="../media/image21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53" Type="http://schemas.openxmlformats.org/officeDocument/2006/relationships/image" Target="../media/image63.png"/><Relationship Id="rId58" Type="http://schemas.openxmlformats.org/officeDocument/2006/relationships/image" Target="../media/image68.png"/><Relationship Id="rId74" Type="http://schemas.openxmlformats.org/officeDocument/2006/relationships/image" Target="../media/image84.png"/><Relationship Id="rId79" Type="http://schemas.openxmlformats.org/officeDocument/2006/relationships/image" Target="../media/image89.png"/><Relationship Id="rId5" Type="http://schemas.openxmlformats.org/officeDocument/2006/relationships/image" Target="../media/image15.png"/><Relationship Id="rId19" Type="http://schemas.openxmlformats.org/officeDocument/2006/relationships/image" Target="../media/image2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56" Type="http://schemas.openxmlformats.org/officeDocument/2006/relationships/image" Target="../media/image66.png"/><Relationship Id="rId64" Type="http://schemas.openxmlformats.org/officeDocument/2006/relationships/image" Target="../media/image74.png"/><Relationship Id="rId69" Type="http://schemas.openxmlformats.org/officeDocument/2006/relationships/image" Target="../media/image79.png"/><Relationship Id="rId77" Type="http://schemas.openxmlformats.org/officeDocument/2006/relationships/image" Target="../media/image87.png"/><Relationship Id="rId8" Type="http://schemas.openxmlformats.org/officeDocument/2006/relationships/image" Target="../media/image18.png"/><Relationship Id="rId51" Type="http://schemas.openxmlformats.org/officeDocument/2006/relationships/image" Target="../media/image61.png"/><Relationship Id="rId72" Type="http://schemas.openxmlformats.org/officeDocument/2006/relationships/image" Target="../media/image82.png"/><Relationship Id="rId80" Type="http://schemas.openxmlformats.org/officeDocument/2006/relationships/image" Target="../media/image90.png"/><Relationship Id="rId85" Type="http://schemas.openxmlformats.org/officeDocument/2006/relationships/image" Target="../media/image95.jp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jp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46" Type="http://schemas.openxmlformats.org/officeDocument/2006/relationships/image" Target="../media/image56.png"/><Relationship Id="rId59" Type="http://schemas.openxmlformats.org/officeDocument/2006/relationships/image" Target="../media/image69.png"/><Relationship Id="rId67" Type="http://schemas.openxmlformats.org/officeDocument/2006/relationships/image" Target="../media/image77.png"/><Relationship Id="rId20" Type="http://schemas.openxmlformats.org/officeDocument/2006/relationships/image" Target="../media/image30.png"/><Relationship Id="rId41" Type="http://schemas.openxmlformats.org/officeDocument/2006/relationships/image" Target="../media/image51.png"/><Relationship Id="rId54" Type="http://schemas.openxmlformats.org/officeDocument/2006/relationships/image" Target="../media/image64.png"/><Relationship Id="rId62" Type="http://schemas.openxmlformats.org/officeDocument/2006/relationships/image" Target="../media/image72.png"/><Relationship Id="rId70" Type="http://schemas.openxmlformats.org/officeDocument/2006/relationships/image" Target="../media/image80.png"/><Relationship Id="rId75" Type="http://schemas.openxmlformats.org/officeDocument/2006/relationships/image" Target="../media/image85.jpg"/><Relationship Id="rId83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5" Type="http://schemas.openxmlformats.org/officeDocument/2006/relationships/image" Target="../media/image25.jp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49" Type="http://schemas.openxmlformats.org/officeDocument/2006/relationships/image" Target="../media/image59.png"/><Relationship Id="rId57" Type="http://schemas.openxmlformats.org/officeDocument/2006/relationships/image" Target="../media/image67.png"/><Relationship Id="rId10" Type="http://schemas.openxmlformats.org/officeDocument/2006/relationships/image" Target="../media/image20.png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52" Type="http://schemas.openxmlformats.org/officeDocument/2006/relationships/image" Target="../media/image62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73" Type="http://schemas.openxmlformats.org/officeDocument/2006/relationships/image" Target="../media/image83.png"/><Relationship Id="rId78" Type="http://schemas.openxmlformats.org/officeDocument/2006/relationships/image" Target="../media/image88.png"/><Relationship Id="rId81" Type="http://schemas.openxmlformats.org/officeDocument/2006/relationships/image" Target="../media/image9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9" Type="http://schemas.openxmlformats.org/officeDocument/2006/relationships/image" Target="../media/image49.png"/><Relationship Id="rId34" Type="http://schemas.openxmlformats.org/officeDocument/2006/relationships/image" Target="../media/image44.png"/><Relationship Id="rId50" Type="http://schemas.openxmlformats.org/officeDocument/2006/relationships/image" Target="../media/image60.png"/><Relationship Id="rId55" Type="http://schemas.openxmlformats.org/officeDocument/2006/relationships/image" Target="../media/image65.png"/><Relationship Id="rId76" Type="http://schemas.openxmlformats.org/officeDocument/2006/relationships/image" Target="../media/image86.png"/><Relationship Id="rId7" Type="http://schemas.openxmlformats.org/officeDocument/2006/relationships/image" Target="../media/image17.png"/><Relationship Id="rId71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9.png"/><Relationship Id="rId24" Type="http://schemas.openxmlformats.org/officeDocument/2006/relationships/image" Target="../media/image34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66" Type="http://schemas.openxmlformats.org/officeDocument/2006/relationships/image" Target="../media/image76.png"/><Relationship Id="rId61" Type="http://schemas.openxmlformats.org/officeDocument/2006/relationships/image" Target="../media/image71.png"/><Relationship Id="rId82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irculairfriesland.frl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kust&#10;&#10;Automatisch gegenereerde beschrijving">
            <a:extLst>
              <a:ext uri="{FF2B5EF4-FFF2-40B4-BE49-F238E27FC236}">
                <a16:creationId xmlns:a16="http://schemas.microsoft.com/office/drawing/2014/main" id="{7D76AC82-A929-4118-A425-9CFC24A6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8" name="Google Shape;508;p1"/>
          <p:cNvSpPr/>
          <p:nvPr/>
        </p:nvSpPr>
        <p:spPr>
          <a:xfrm>
            <a:off x="-1" y="5287209"/>
            <a:ext cx="12191999" cy="166019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459AE95-D78F-4147-A443-A997D5140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71" y="1061949"/>
            <a:ext cx="3311486" cy="3298499"/>
          </a:xfrm>
          <a:prstGeom prst="rect">
            <a:avLst/>
          </a:prstGeom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BB89BD5-AAA3-5547-BB29-9513418D20FC}"/>
              </a:ext>
            </a:extLst>
          </p:cNvPr>
          <p:cNvSpPr txBox="1"/>
          <p:nvPr/>
        </p:nvSpPr>
        <p:spPr>
          <a:xfrm>
            <a:off x="367071" y="1988710"/>
            <a:ext cx="3875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b="1" dirty="0">
                <a:solidFill>
                  <a:schemeClr val="bg1"/>
                </a:solidFill>
              </a:rPr>
              <a:t>SPARK</a:t>
            </a:r>
          </a:p>
        </p:txBody>
      </p:sp>
      <p:sp>
        <p:nvSpPr>
          <p:cNvPr id="12" name="Google Shape;509;p1">
            <a:extLst>
              <a:ext uri="{FF2B5EF4-FFF2-40B4-BE49-F238E27FC236}">
                <a16:creationId xmlns:a16="http://schemas.microsoft.com/office/drawing/2014/main" id="{43502216-12CB-7B46-9F15-F1FE359929BD}"/>
              </a:ext>
            </a:extLst>
          </p:cNvPr>
          <p:cNvSpPr txBox="1"/>
          <p:nvPr/>
        </p:nvSpPr>
        <p:spPr>
          <a:xfrm>
            <a:off x="367071" y="5488295"/>
            <a:ext cx="11103440" cy="61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ts val="4800"/>
            </a:pPr>
            <a:r>
              <a:rPr lang="nl-NL" sz="4000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WSA Conference	   	‘</a:t>
            </a:r>
            <a:r>
              <a:rPr lang="nl-NL" sz="4000" u="none" strike="noStrike" cap="none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With</a:t>
            </a:r>
            <a:r>
              <a:rPr lang="nl-NL" sz="4000" u="none" strike="noStrike" cap="none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 </a:t>
            </a:r>
            <a:r>
              <a:rPr lang="nl-NL" sz="4000" u="none" strike="noStrike" cap="none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whom</a:t>
            </a:r>
            <a:r>
              <a:rPr lang="nl-NL" sz="4000" u="none" strike="noStrike" cap="none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 (&amp; </a:t>
            </a:r>
            <a:r>
              <a:rPr lang="nl-NL" sz="4000" u="none" strike="noStrike" cap="none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for</a:t>
            </a:r>
            <a:r>
              <a:rPr lang="nl-NL" sz="4000" u="none" strike="noStrike" cap="none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 </a:t>
            </a:r>
            <a:r>
              <a:rPr lang="nl-NL" sz="4000" u="none" strike="noStrike" cap="none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whom</a:t>
            </a:r>
            <a:r>
              <a:rPr lang="nl-NL" sz="4000" u="none" strike="noStrike" cap="none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) do we </a:t>
            </a:r>
            <a:r>
              <a:rPr lang="nl-NL" sz="4000" u="none" strike="noStrike" cap="none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learn</a:t>
            </a:r>
            <a:r>
              <a:rPr lang="nl-NL" sz="4000" u="none" strike="noStrike" cap="none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?’ </a:t>
            </a:r>
          </a:p>
          <a:p>
            <a:pPr>
              <a:buClr>
                <a:schemeClr val="dk1"/>
              </a:buClr>
              <a:buSzPts val="4800"/>
            </a:pPr>
            <a:r>
              <a:rPr lang="nl-NL" sz="2000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28-30 </a:t>
            </a:r>
            <a:r>
              <a:rPr lang="nl-NL" sz="2000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March</a:t>
            </a:r>
            <a:r>
              <a:rPr lang="nl-NL" sz="2000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 2022			   Heleentje </a:t>
            </a:r>
            <a:r>
              <a:rPr lang="nl-NL" sz="2000" dirty="0" err="1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swart</a:t>
            </a:r>
            <a:endParaRPr lang="nl-NL" sz="2000" dirty="0">
              <a:solidFill>
                <a:srgbClr val="412F57"/>
              </a:solidFill>
              <a:latin typeface="Bebas Neue" panose="020B0606020202050201" pitchFamily="34" charset="0"/>
              <a:sym typeface="Arial"/>
            </a:endParaRPr>
          </a:p>
          <a:p>
            <a:pPr>
              <a:buClr>
                <a:schemeClr val="dk1"/>
              </a:buClr>
              <a:buSzPts val="4800"/>
            </a:pPr>
            <a:r>
              <a:rPr lang="nl-NL" sz="2000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Lunteren				   SPARK THE MOVEMENT, RCE FRIESLAND</a:t>
            </a:r>
          </a:p>
          <a:p>
            <a:pPr>
              <a:buClr>
                <a:schemeClr val="dk1"/>
              </a:buClr>
              <a:buSzPts val="4800"/>
            </a:pPr>
            <a:r>
              <a:rPr lang="nl-NL" sz="2000" dirty="0">
                <a:solidFill>
                  <a:srgbClr val="412F57"/>
                </a:solidFill>
                <a:latin typeface="Bebas Neue" panose="020B0606020202050201" pitchFamily="34" charset="0"/>
                <a:sym typeface="Arial"/>
              </a:rPr>
              <a:t>				</a:t>
            </a:r>
            <a:endParaRPr lang="nl-NL" sz="2000" u="none" strike="noStrike" cap="none" dirty="0">
              <a:solidFill>
                <a:srgbClr val="412F57"/>
              </a:solidFill>
              <a:latin typeface="Bebas Neue" panose="020B0606020202050201" pitchFamily="34" charset="0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endParaRPr lang="nl-NL" sz="4000" u="none" strike="noStrike" cap="none" dirty="0">
              <a:solidFill>
                <a:srgbClr val="201E1F"/>
              </a:solidFill>
              <a:latin typeface="Bebas Neue" panose="020B0606020202050201" pitchFamily="34" charset="0"/>
              <a:sym typeface="Arial"/>
            </a:endParaRP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FAE1B0A0-41EC-4A4F-ABD4-CF89A1D77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094" y="5377744"/>
            <a:ext cx="1393446" cy="13934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kust&#10;&#10;Automatisch gegenereerde beschrijving">
            <a:extLst>
              <a:ext uri="{FF2B5EF4-FFF2-40B4-BE49-F238E27FC236}">
                <a16:creationId xmlns:a16="http://schemas.microsoft.com/office/drawing/2014/main" id="{7D76AC82-A929-4118-A425-9CFC24A6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536ADAE-F290-A848-BE6A-62E71503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2" y="-1030601"/>
            <a:ext cx="12524010" cy="9341906"/>
          </a:xfrm>
          <a:prstGeom prst="rect">
            <a:avLst/>
          </a:prstGeom>
        </p:spPr>
      </p:pic>
      <p:pic>
        <p:nvPicPr>
          <p:cNvPr id="13" name="Google Shape;510;p1">
            <a:extLst>
              <a:ext uri="{FF2B5EF4-FFF2-40B4-BE49-F238E27FC236}">
                <a16:creationId xmlns:a16="http://schemas.microsoft.com/office/drawing/2014/main" id="{D53E2002-DCBE-6244-BB21-4AB38B6D91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2709" y="5027509"/>
            <a:ext cx="1059421" cy="5376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B50ECAD-B0DC-B94A-A54F-0AD5DC27ADC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FFFF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800" dirty="0">
              <a:solidFill>
                <a:srgbClr val="1F4380"/>
              </a:solidFill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C26EE2-8889-F94E-AF8A-650A85ADA441}"/>
              </a:ext>
            </a:extLst>
          </p:cNvPr>
          <p:cNvSpPr txBox="1"/>
          <p:nvPr/>
        </p:nvSpPr>
        <p:spPr>
          <a:xfrm>
            <a:off x="1143000" y="671691"/>
            <a:ext cx="949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/>
              <a:t> </a:t>
            </a:r>
            <a:endParaRPr lang="nl-NL" dirty="0">
              <a:solidFill>
                <a:srgbClr val="1F4380"/>
              </a:solidFill>
            </a:endParaRPr>
          </a:p>
          <a:p>
            <a:endParaRPr lang="nl-NL" dirty="0"/>
          </a:p>
        </p:txBody>
      </p:sp>
      <p:sp>
        <p:nvSpPr>
          <p:cNvPr id="18" name="Google Shape;508;p1">
            <a:extLst>
              <a:ext uri="{FF2B5EF4-FFF2-40B4-BE49-F238E27FC236}">
                <a16:creationId xmlns:a16="http://schemas.microsoft.com/office/drawing/2014/main" id="{7F791B6E-F30E-8043-97AB-6D428EBA3539}"/>
              </a:ext>
            </a:extLst>
          </p:cNvPr>
          <p:cNvSpPr/>
          <p:nvPr/>
        </p:nvSpPr>
        <p:spPr>
          <a:xfrm>
            <a:off x="-2" y="0"/>
            <a:ext cx="12191999" cy="84754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4AA1649-FC58-2645-AAF4-6F5070E868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3" y="101128"/>
            <a:ext cx="1595841" cy="76026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C3CA454F-FF8C-384B-B105-39EA6B7A1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95" y="1254752"/>
            <a:ext cx="10221751" cy="484266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472907E-BA2E-3443-B144-6CC5B71B4F0B}"/>
              </a:ext>
            </a:extLst>
          </p:cNvPr>
          <p:cNvSpPr/>
          <p:nvPr/>
        </p:nvSpPr>
        <p:spPr>
          <a:xfrm>
            <a:off x="1663334" y="1823430"/>
            <a:ext cx="4704379" cy="357187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MAKING SURE NUTRIENTS STAY NUTRIENTS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CAEFC87-830B-0942-9415-AE10EAB16E96}"/>
              </a:ext>
            </a:extLst>
          </p:cNvPr>
          <p:cNvSpPr/>
          <p:nvPr/>
        </p:nvSpPr>
        <p:spPr>
          <a:xfrm>
            <a:off x="1688645" y="2348663"/>
            <a:ext cx="4200525" cy="478320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USING 100% SUSTAINABLE ENERGY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E028536-A7D4-0049-AD3C-C09497A37A06}"/>
              </a:ext>
            </a:extLst>
          </p:cNvPr>
          <p:cNvSpPr/>
          <p:nvPr/>
        </p:nvSpPr>
        <p:spPr>
          <a:xfrm>
            <a:off x="1688645" y="3658623"/>
            <a:ext cx="4857751" cy="385763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KEEPING WATERSOURCES CLEAN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F40D6170-EADB-0846-A816-625121631690}"/>
              </a:ext>
            </a:extLst>
          </p:cNvPr>
          <p:cNvSpPr/>
          <p:nvPr/>
        </p:nvSpPr>
        <p:spPr>
          <a:xfrm>
            <a:off x="1688645" y="4237716"/>
            <a:ext cx="4200525" cy="400050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STRENGTHENING INCLUSIVE SOCIETY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4F67FF00-8BBF-E243-A80F-124EE4C155A0}"/>
              </a:ext>
            </a:extLst>
          </p:cNvPr>
          <p:cNvSpPr/>
          <p:nvPr/>
        </p:nvSpPr>
        <p:spPr>
          <a:xfrm>
            <a:off x="1705606" y="5445803"/>
            <a:ext cx="4823828" cy="520624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STRENGTHENING LOCAL ECONOMIES </a:t>
            </a:r>
          </a:p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FOR BROAD PROSPERITY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B5FC3517-45C0-E140-8EF6-0D3721C71E60}"/>
              </a:ext>
            </a:extLst>
          </p:cNvPr>
          <p:cNvSpPr/>
          <p:nvPr/>
        </p:nvSpPr>
        <p:spPr>
          <a:xfrm>
            <a:off x="1663334" y="3036893"/>
            <a:ext cx="4857751" cy="409189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STRENGTHENING BIODIVERSITY</a:t>
            </a: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03AB74FE-98DC-7D43-8E9A-42450ED56000}"/>
              </a:ext>
            </a:extLst>
          </p:cNvPr>
          <p:cNvSpPr/>
          <p:nvPr/>
        </p:nvSpPr>
        <p:spPr>
          <a:xfrm>
            <a:off x="1724932" y="4906188"/>
            <a:ext cx="4200525" cy="337597"/>
          </a:xfrm>
          <a:prstGeom prst="rect">
            <a:avLst/>
          </a:prstGeom>
          <a:solidFill>
            <a:srgbClr val="F2F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>
                <a:solidFill>
                  <a:schemeClr val="accent5">
                    <a:lumMod val="50000"/>
                  </a:schemeClr>
                </a:solidFill>
              </a:rPr>
              <a:t>STRENGTHENING HEALTH &amp; HAPPINESS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AEAE496D-8439-4449-94D7-361B8C8F0F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7046" y="2423037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4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58CF4-98F1-4640-A81E-B5AF7BA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7EEE6B-E352-2F4D-AB03-13CCEF2F2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natuur, kust&#10;&#10;Automatisch gegenereerde beschrijving">
            <a:extLst>
              <a:ext uri="{FF2B5EF4-FFF2-40B4-BE49-F238E27FC236}">
                <a16:creationId xmlns:a16="http://schemas.microsoft.com/office/drawing/2014/main" id="{328F9A3C-B185-284B-ADD0-BD9B5C7A3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5BB2798-557E-5042-BA83-865DB6AEDE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602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Google Shape;508;p1">
            <a:extLst>
              <a:ext uri="{FF2B5EF4-FFF2-40B4-BE49-F238E27FC236}">
                <a16:creationId xmlns:a16="http://schemas.microsoft.com/office/drawing/2014/main" id="{85D44FFF-0714-3747-A6D7-272C71821449}"/>
              </a:ext>
            </a:extLst>
          </p:cNvPr>
          <p:cNvSpPr/>
          <p:nvPr/>
        </p:nvSpPr>
        <p:spPr>
          <a:xfrm>
            <a:off x="-1" y="6099858"/>
            <a:ext cx="12191999" cy="84754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 descr="RCE LOGO USE POLICY | RCE NETWORK">
            <a:extLst>
              <a:ext uri="{FF2B5EF4-FFF2-40B4-BE49-F238E27FC236}">
                <a16:creationId xmlns:a16="http://schemas.microsoft.com/office/drawing/2014/main" id="{A3F4CA7C-BAD0-6147-AEA8-54AB4AA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33" y="6286266"/>
            <a:ext cx="1068729" cy="6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510;p1">
            <a:extLst>
              <a:ext uri="{FF2B5EF4-FFF2-40B4-BE49-F238E27FC236}">
                <a16:creationId xmlns:a16="http://schemas.microsoft.com/office/drawing/2014/main" id="{71077F0D-49D5-7B49-9CEC-3D114A94B0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3420" y="6303145"/>
            <a:ext cx="1391840" cy="61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F8540D-911B-8A4F-A251-9611483D3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514" y="6163518"/>
            <a:ext cx="723061" cy="7202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7056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00D5852-0A40-4667-AB59-2204EEB78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4;p1"/>
          <p:cNvSpPr txBox="1"/>
          <p:nvPr/>
        </p:nvSpPr>
        <p:spPr>
          <a:xfrm>
            <a:off x="7452359" y="4794566"/>
            <a:ext cx="4477703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sz="2800" b="1" dirty="0">
                <a:solidFill>
                  <a:srgbClr val="2D336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707EC72-1900-A540-B596-EC867C4BB223}"/>
              </a:ext>
            </a:extLst>
          </p:cNvPr>
          <p:cNvSpPr txBox="1"/>
          <p:nvPr/>
        </p:nvSpPr>
        <p:spPr>
          <a:xfrm>
            <a:off x="1559860" y="1375061"/>
            <a:ext cx="105011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1F4380"/>
                </a:solidFill>
              </a:rPr>
              <a:t>SPARK INSPIRES AND SUPPORTS ALL EDUCATION IN THE REGION </a:t>
            </a:r>
          </a:p>
          <a:p>
            <a:pPr algn="ctr"/>
            <a:r>
              <a:rPr lang="nl-NL" sz="2400" b="1" dirty="0">
                <a:solidFill>
                  <a:srgbClr val="1F4380"/>
                </a:solidFill>
              </a:rPr>
              <a:t>TO LEARN FOR A CIRCULAR ECONOMY AND A SUSTAINABLE SOCIETY</a:t>
            </a:r>
            <a:endParaRPr lang="nl-NL" b="1" dirty="0">
              <a:solidFill>
                <a:srgbClr val="1F4380"/>
              </a:solidFill>
            </a:endParaRPr>
          </a:p>
          <a:p>
            <a:endParaRPr lang="nl-NL" sz="1800" b="1" dirty="0">
              <a:solidFill>
                <a:srgbClr val="1F4380"/>
              </a:solidFill>
            </a:endParaRPr>
          </a:p>
          <a:p>
            <a:endParaRPr lang="nl-NL" sz="1800" b="1" dirty="0">
              <a:solidFill>
                <a:srgbClr val="1F4380"/>
              </a:solidFill>
            </a:endParaRPr>
          </a:p>
          <a:p>
            <a:r>
              <a:rPr lang="en-AU" sz="1800" b="1" dirty="0">
                <a:solidFill>
                  <a:srgbClr val="1F4380"/>
                </a:solidFill>
              </a:rPr>
              <a:t>In Friesland, a growing group of companies, governments and citizens is working to realize a circular economy and a sustainable society. These networks are increasingly well organized and ambitions are taking shape: by 2025 we want to be one of the innovative leaders in Europe.</a:t>
            </a:r>
          </a:p>
          <a:p>
            <a:r>
              <a:rPr lang="en-AU" sz="1800" b="1" dirty="0">
                <a:solidFill>
                  <a:srgbClr val="1F4380"/>
                </a:solidFill>
              </a:rPr>
              <a:t> </a:t>
            </a:r>
          </a:p>
          <a:p>
            <a:pPr algn="ctr"/>
            <a:r>
              <a:rPr lang="en-AU" sz="1800" b="1" dirty="0">
                <a:solidFill>
                  <a:srgbClr val="1F4380"/>
                </a:solidFill>
              </a:rPr>
              <a:t>SPARK offers all levels of Frisian education the inspiration, expertise and tools to learn together with regional partners how broad prosperity can be achieved.</a:t>
            </a:r>
          </a:p>
          <a:p>
            <a:endParaRPr lang="en-AU" sz="1800" b="1" dirty="0">
              <a:solidFill>
                <a:srgbClr val="1F4380"/>
              </a:solidFill>
            </a:endParaRPr>
          </a:p>
          <a:p>
            <a:r>
              <a:rPr lang="en-AU" sz="1800" b="1" dirty="0">
                <a:solidFill>
                  <a:srgbClr val="1F4380"/>
                </a:solidFill>
              </a:rPr>
              <a:t>We achieve triple added value when young people develop the knowledge, skills and attitudes that contribute to broad prosperity: for themselves, for a social and ecological sustainable region, and for a meaningful, futureproof proposition of the northern economy. </a:t>
            </a:r>
          </a:p>
          <a:p>
            <a:endParaRPr lang="en-AU" b="1" dirty="0">
              <a:solidFill>
                <a:srgbClr val="1F4380"/>
              </a:solidFill>
            </a:endParaRPr>
          </a:p>
          <a:p>
            <a:endParaRPr lang="en-AU" dirty="0">
              <a:solidFill>
                <a:srgbClr val="1F4380"/>
              </a:solidFill>
            </a:endParaRPr>
          </a:p>
          <a:p>
            <a:pPr algn="ctr"/>
            <a:r>
              <a:rPr lang="nl-NL" sz="2400" b="1" dirty="0">
                <a:solidFill>
                  <a:srgbClr val="1F4380"/>
                </a:solidFill>
              </a:rPr>
              <a:t>BE A SPARK, JOIN THE MOVEMENT!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50518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7D76E9B-2EDD-0743-B74F-5350B1059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124" y="0"/>
            <a:ext cx="12431495" cy="6857999"/>
          </a:xfrm>
          <a:prstGeom prst="rect">
            <a:avLst/>
          </a:prstGeom>
        </p:spPr>
      </p:pic>
      <p:sp>
        <p:nvSpPr>
          <p:cNvPr id="8" name="Google Shape;173;p1">
            <a:extLst>
              <a:ext uri="{FF2B5EF4-FFF2-40B4-BE49-F238E27FC236}">
                <a16:creationId xmlns:a16="http://schemas.microsoft.com/office/drawing/2014/main" id="{86C3A1E0-4941-6944-B332-C7D56E5C36CA}"/>
              </a:ext>
            </a:extLst>
          </p:cNvPr>
          <p:cNvSpPr/>
          <p:nvPr/>
        </p:nvSpPr>
        <p:spPr>
          <a:xfrm>
            <a:off x="5138753" y="1572162"/>
            <a:ext cx="6792124" cy="5172215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2" descr="RCE Concept | RCE NETWORK">
            <a:extLst>
              <a:ext uri="{FF2B5EF4-FFF2-40B4-BE49-F238E27FC236}">
                <a16:creationId xmlns:a16="http://schemas.microsoft.com/office/drawing/2014/main" id="{A1BE8AE9-B5DF-2744-869B-6B591CFE3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52" y="1559328"/>
            <a:ext cx="6792124" cy="517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CE LOGO USE POLICY | RCE NETWORK">
            <a:extLst>
              <a:ext uri="{FF2B5EF4-FFF2-40B4-BE49-F238E27FC236}">
                <a16:creationId xmlns:a16="http://schemas.microsoft.com/office/drawing/2014/main" id="{CBD27B87-2179-B649-BFD2-7ED96B1ED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0885" y="1798244"/>
            <a:ext cx="1159991" cy="6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758" y="1572162"/>
            <a:ext cx="1132618" cy="1128176"/>
          </a:xfrm>
          <a:prstGeom prst="rect">
            <a:avLst/>
          </a:prstGeom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960297D-3E30-4346-8860-0940FE290547}"/>
              </a:ext>
            </a:extLst>
          </p:cNvPr>
          <p:cNvSpPr txBox="1"/>
          <p:nvPr/>
        </p:nvSpPr>
        <p:spPr>
          <a:xfrm>
            <a:off x="3544904" y="7400359"/>
            <a:ext cx="669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412F57"/>
                </a:solidFill>
              </a:rPr>
              <a:t>THE MOVEMENT</a:t>
            </a:r>
          </a:p>
        </p:txBody>
      </p:sp>
    </p:spTree>
    <p:extLst>
      <p:ext uri="{BB962C8B-B14F-4D97-AF65-F5344CB8AC3E}">
        <p14:creationId xmlns:p14="http://schemas.microsoft.com/office/powerpoint/2010/main" val="2054161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-17092" y="-3110"/>
            <a:ext cx="12191999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/>
            <a:endParaRPr lang="nl-NL" dirty="0"/>
          </a:p>
          <a:p>
            <a:br>
              <a:rPr lang="nl-NL" sz="1800" dirty="0"/>
            </a:b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pic>
        <p:nvPicPr>
          <p:cNvPr id="1026" name="Picture 2" descr="Regional Centres of Expertise (RCE) | RCE NETWORK">
            <a:extLst>
              <a:ext uri="{FF2B5EF4-FFF2-40B4-BE49-F238E27FC236}">
                <a16:creationId xmlns:a16="http://schemas.microsoft.com/office/drawing/2014/main" id="{2F565B17-B15B-4B4C-8E01-212E153C7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25" y="774442"/>
            <a:ext cx="8387364" cy="592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CE LOGO USE POLICY | RCE NETWORK">
            <a:extLst>
              <a:ext uri="{FF2B5EF4-FFF2-40B4-BE49-F238E27FC236}">
                <a16:creationId xmlns:a16="http://schemas.microsoft.com/office/drawing/2014/main" id="{0AA7B49B-98D1-BB4C-BEA3-7BBF3AD4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98" y="5970130"/>
            <a:ext cx="1252414" cy="72577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673044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pic>
        <p:nvPicPr>
          <p:cNvPr id="4" name="Afbeelding 3">
            <a:hlinkClick r:id="rId5"/>
            <a:extLst>
              <a:ext uri="{FF2B5EF4-FFF2-40B4-BE49-F238E27FC236}">
                <a16:creationId xmlns:a16="http://schemas.microsoft.com/office/drawing/2014/main" id="{8EEC6466-361A-084B-B39E-DCBBF4EEB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279" y="1380494"/>
            <a:ext cx="3644900" cy="4724400"/>
          </a:xfrm>
          <a:prstGeom prst="rect">
            <a:avLst/>
          </a:prstGeom>
        </p:spPr>
      </p:pic>
      <p:sp>
        <p:nvSpPr>
          <p:cNvPr id="8" name="Google Shape;174;p1">
            <a:extLst>
              <a:ext uri="{FF2B5EF4-FFF2-40B4-BE49-F238E27FC236}">
                <a16:creationId xmlns:a16="http://schemas.microsoft.com/office/drawing/2014/main" id="{F51F1A9E-81A2-204B-8D2C-531692A6F6DD}"/>
              </a:ext>
            </a:extLst>
          </p:cNvPr>
          <p:cNvSpPr txBox="1"/>
          <p:nvPr/>
        </p:nvSpPr>
        <p:spPr>
          <a:xfrm>
            <a:off x="2788491" y="6247140"/>
            <a:ext cx="5274784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b="1" dirty="0" err="1">
                <a:solidFill>
                  <a:srgbClr val="2D336B"/>
                </a:solidFill>
                <a:ea typeface="Calibri"/>
                <a:cs typeface="Calibri"/>
                <a:sym typeface="Calibri"/>
              </a:rPr>
              <a:t>https</a:t>
            </a:r>
            <a:r>
              <a:rPr lang="nl-NL" b="1" dirty="0">
                <a:solidFill>
                  <a:srgbClr val="2D336B"/>
                </a:solidFill>
                <a:ea typeface="Calibri"/>
                <a:cs typeface="Calibri"/>
                <a:sym typeface="Calibri"/>
              </a:rPr>
              <a:t>://</a:t>
            </a:r>
            <a:r>
              <a:rPr lang="nl-NL" b="1" dirty="0" err="1">
                <a:solidFill>
                  <a:srgbClr val="2D336B"/>
                </a:solidFill>
                <a:ea typeface="Calibri"/>
                <a:cs typeface="Calibri"/>
                <a:sym typeface="Calibri"/>
              </a:rPr>
              <a:t>www.youtube.com</a:t>
            </a:r>
            <a:r>
              <a:rPr lang="nl-NL" b="1" dirty="0">
                <a:solidFill>
                  <a:srgbClr val="2D336B"/>
                </a:solidFill>
                <a:ea typeface="Calibri"/>
                <a:cs typeface="Calibri"/>
                <a:sym typeface="Calibri"/>
              </a:rPr>
              <a:t>/</a:t>
            </a:r>
            <a:r>
              <a:rPr lang="nl-NL" b="1" dirty="0" err="1">
                <a:solidFill>
                  <a:srgbClr val="2D336B"/>
                </a:solidFill>
                <a:ea typeface="Calibri"/>
                <a:cs typeface="Calibri"/>
                <a:sym typeface="Calibri"/>
              </a:rPr>
              <a:t>watch?v</a:t>
            </a:r>
            <a:r>
              <a:rPr lang="nl-NL" b="1" dirty="0">
                <a:solidFill>
                  <a:srgbClr val="2D336B"/>
                </a:solidFill>
                <a:ea typeface="Calibri"/>
                <a:cs typeface="Calibri"/>
                <a:sym typeface="Calibri"/>
              </a:rPr>
              <a:t>=9_M3BMuL6O4</a:t>
            </a:r>
            <a:endParaRPr lang="nl-NL" b="1" dirty="0">
              <a:solidFill>
                <a:srgbClr val="2D33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e toelichting 2">
            <a:extLst>
              <a:ext uri="{FF2B5EF4-FFF2-40B4-BE49-F238E27FC236}">
                <a16:creationId xmlns:a16="http://schemas.microsoft.com/office/drawing/2014/main" id="{FAC052F5-B0EB-6B45-8CC4-2030693C60F6}"/>
              </a:ext>
            </a:extLst>
          </p:cNvPr>
          <p:cNvSpPr/>
          <p:nvPr/>
        </p:nvSpPr>
        <p:spPr>
          <a:xfrm>
            <a:off x="6622671" y="363071"/>
            <a:ext cx="3321149" cy="1346027"/>
          </a:xfrm>
          <a:prstGeom prst="wedgeEllipseCallout">
            <a:avLst>
              <a:gd name="adj1" fmla="val -39843"/>
              <a:gd name="adj2" fmla="val 63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 dirty="0"/>
              <a:t>HOW DO WE DO THAT?</a:t>
            </a:r>
          </a:p>
        </p:txBody>
      </p:sp>
    </p:spTree>
    <p:extLst>
      <p:ext uri="{BB962C8B-B14F-4D97-AF65-F5344CB8AC3E}">
        <p14:creationId xmlns:p14="http://schemas.microsoft.com/office/powerpoint/2010/main" val="3862053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21A26A26-B5B1-F044-8B2D-BDDC33C01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Google Shape;173;p1">
            <a:extLst>
              <a:ext uri="{FF2B5EF4-FFF2-40B4-BE49-F238E27FC236}">
                <a16:creationId xmlns:a16="http://schemas.microsoft.com/office/drawing/2014/main" id="{EB0F22AA-5EC0-AE4F-ADA8-BAC541188BB6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6" name="Picture 4" descr="Actuele vraagstukken sociaal domein - ppt download">
            <a:extLst>
              <a:ext uri="{FF2B5EF4-FFF2-40B4-BE49-F238E27FC236}">
                <a16:creationId xmlns:a16="http://schemas.microsoft.com/office/drawing/2014/main" id="{F771BD33-9E98-3942-9FB0-4C87FD4B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598" y="695902"/>
            <a:ext cx="8249920" cy="618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2131D678-DD4D-4A44-9F63-A9691034EB9C}"/>
              </a:ext>
            </a:extLst>
          </p:cNvPr>
          <p:cNvSpPr/>
          <p:nvPr/>
        </p:nvSpPr>
        <p:spPr>
          <a:xfrm>
            <a:off x="-1" y="0"/>
            <a:ext cx="12192001" cy="152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058C653-70D5-9C43-9CBF-128671863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-128612"/>
            <a:ext cx="1655521" cy="1649029"/>
          </a:xfrm>
          <a:prstGeom prst="rect">
            <a:avLst/>
          </a:prstGeom>
          <a:effectLst/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0FB2D8C-637A-0A47-B354-935CA7793D06}"/>
              </a:ext>
            </a:extLst>
          </p:cNvPr>
          <p:cNvSpPr/>
          <p:nvPr/>
        </p:nvSpPr>
        <p:spPr>
          <a:xfrm>
            <a:off x="3858892" y="4609727"/>
            <a:ext cx="2549612" cy="107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i="1" dirty="0">
                <a:solidFill>
                  <a:srgbClr val="412F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NICHES</a:t>
            </a:r>
          </a:p>
          <a:p>
            <a:r>
              <a:rPr lang="nl-NL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CLASSROOMS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C24A5C6-5FFE-F743-9552-05DB5F7D5027}"/>
              </a:ext>
            </a:extLst>
          </p:cNvPr>
          <p:cNvSpPr/>
          <p:nvPr/>
        </p:nvSpPr>
        <p:spPr>
          <a:xfrm>
            <a:off x="3934784" y="3485826"/>
            <a:ext cx="25146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i="1" dirty="0">
                <a:solidFill>
                  <a:srgbClr val="412F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REGIMES</a:t>
            </a:r>
          </a:p>
          <a:p>
            <a:r>
              <a:rPr lang="nl-NL" sz="1600" b="1" i="1" dirty="0">
                <a:solidFill>
                  <a:srgbClr val="1F43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ORGANISATIONS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705138E-76EA-C147-AE18-DC6A5513FA96}"/>
              </a:ext>
            </a:extLst>
          </p:cNvPr>
          <p:cNvSpPr/>
          <p:nvPr/>
        </p:nvSpPr>
        <p:spPr>
          <a:xfrm>
            <a:off x="3858892" y="2501632"/>
            <a:ext cx="251460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000" b="1" i="1" dirty="0">
                <a:solidFill>
                  <a:srgbClr val="412F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LANDSCAPES</a:t>
            </a:r>
          </a:p>
          <a:p>
            <a:r>
              <a:rPr lang="nl-NL" sz="1600" b="1" i="1" dirty="0">
                <a:solidFill>
                  <a:srgbClr val="1F43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THRIVING REGION</a:t>
            </a:r>
          </a:p>
        </p:txBody>
      </p:sp>
      <p:sp>
        <p:nvSpPr>
          <p:cNvPr id="16" name="Afgeronde rechthoek 15">
            <a:extLst>
              <a:ext uri="{FF2B5EF4-FFF2-40B4-BE49-F238E27FC236}">
                <a16:creationId xmlns:a16="http://schemas.microsoft.com/office/drawing/2014/main" id="{27017D27-76AB-2543-97FF-3CD680FF14BF}"/>
              </a:ext>
            </a:extLst>
          </p:cNvPr>
          <p:cNvSpPr/>
          <p:nvPr/>
        </p:nvSpPr>
        <p:spPr>
          <a:xfrm>
            <a:off x="7222805" y="2547434"/>
            <a:ext cx="2862582" cy="2971799"/>
          </a:xfrm>
          <a:prstGeom prst="roundRect">
            <a:avLst/>
          </a:prstGeom>
          <a:solidFill>
            <a:srgbClr val="41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INTERNATIONAL</a:t>
            </a:r>
          </a:p>
          <a:p>
            <a:pPr algn="ctr"/>
            <a:endParaRPr lang="nl-NL" sz="2000" b="1" dirty="0"/>
          </a:p>
          <a:p>
            <a:pPr algn="ctr"/>
            <a:r>
              <a:rPr lang="nl-NL" sz="2000" b="1" dirty="0"/>
              <a:t>NATIONAL</a:t>
            </a:r>
          </a:p>
          <a:p>
            <a:pPr algn="ctr"/>
            <a:endParaRPr lang="nl-NL" sz="2000" b="1" dirty="0"/>
          </a:p>
          <a:p>
            <a:pPr algn="ctr"/>
            <a:r>
              <a:rPr lang="nl-NL" sz="2000" b="1" dirty="0"/>
              <a:t>REGIONAL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F1636F44-CFDB-084C-87D7-366F23B70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440" y="1178193"/>
            <a:ext cx="5589312" cy="571028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18A9940-C040-C040-AC86-4D02AEE332CA}"/>
              </a:ext>
            </a:extLst>
          </p:cNvPr>
          <p:cNvSpPr txBox="1"/>
          <p:nvPr/>
        </p:nvSpPr>
        <p:spPr>
          <a:xfrm>
            <a:off x="6140199" y="325731"/>
            <a:ext cx="5589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412F57"/>
                </a:solidFill>
                <a:latin typeface="+mj-lt"/>
              </a:rPr>
              <a:t>MODEL FOR TRANSITION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0FCF82D-2EB1-0D49-822A-B243039CE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020" y="57983"/>
            <a:ext cx="2240419" cy="2240419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03AB25A-E8BD-094E-AC15-C690D1DA0721}"/>
              </a:ext>
            </a:extLst>
          </p:cNvPr>
          <p:cNvSpPr/>
          <p:nvPr/>
        </p:nvSpPr>
        <p:spPr>
          <a:xfrm>
            <a:off x="2571750" y="1897866"/>
            <a:ext cx="1287142" cy="458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tx1"/>
                </a:solidFill>
              </a:rPr>
              <a:t>GLASSES</a:t>
            </a:r>
          </a:p>
        </p:txBody>
      </p:sp>
    </p:spTree>
    <p:extLst>
      <p:ext uri="{BB962C8B-B14F-4D97-AF65-F5344CB8AC3E}">
        <p14:creationId xmlns:p14="http://schemas.microsoft.com/office/powerpoint/2010/main" val="297963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58CF4-98F1-4640-A81E-B5AF7BA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7EEE6B-E352-2F4D-AB03-13CCEF2F2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natuur, kust&#10;&#10;Automatisch gegenereerde beschrijving">
            <a:extLst>
              <a:ext uri="{FF2B5EF4-FFF2-40B4-BE49-F238E27FC236}">
                <a16:creationId xmlns:a16="http://schemas.microsoft.com/office/drawing/2014/main" id="{328F9A3C-B185-284B-ADD0-BD9B5C7A3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5BB2798-557E-5042-BA83-865DB6AEDE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Google Shape;508;p1">
            <a:extLst>
              <a:ext uri="{FF2B5EF4-FFF2-40B4-BE49-F238E27FC236}">
                <a16:creationId xmlns:a16="http://schemas.microsoft.com/office/drawing/2014/main" id="{85D44FFF-0714-3747-A6D7-272C71821449}"/>
              </a:ext>
            </a:extLst>
          </p:cNvPr>
          <p:cNvSpPr/>
          <p:nvPr/>
        </p:nvSpPr>
        <p:spPr>
          <a:xfrm>
            <a:off x="-1" y="6099858"/>
            <a:ext cx="12191999" cy="84754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 descr="RCE LOGO USE POLICY | RCE NETWORK">
            <a:extLst>
              <a:ext uri="{FF2B5EF4-FFF2-40B4-BE49-F238E27FC236}">
                <a16:creationId xmlns:a16="http://schemas.microsoft.com/office/drawing/2014/main" id="{A3F4CA7C-BAD0-6147-AEA8-54AB4AA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33" y="6286266"/>
            <a:ext cx="1068729" cy="6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F8540D-911B-8A4F-A251-9611483D3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514" y="6163518"/>
            <a:ext cx="723061" cy="720225"/>
          </a:xfrm>
          <a:prstGeom prst="rect">
            <a:avLst/>
          </a:prstGeom>
          <a:effectLst/>
        </p:spPr>
      </p:pic>
      <p:pic>
        <p:nvPicPr>
          <p:cNvPr id="7" name="Afbeelding 6">
            <a:hlinkClick r:id="rId5"/>
            <a:extLst>
              <a:ext uri="{FF2B5EF4-FFF2-40B4-BE49-F238E27FC236}">
                <a16:creationId xmlns:a16="http://schemas.microsoft.com/office/drawing/2014/main" id="{5DA7D031-6542-7B42-896C-7B3BB7CC4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9548" y="43834"/>
            <a:ext cx="4866968" cy="6858000"/>
          </a:xfrm>
          <a:prstGeom prst="rect">
            <a:avLst/>
          </a:prstGeom>
        </p:spPr>
      </p:pic>
      <p:sp>
        <p:nvSpPr>
          <p:cNvPr id="13" name="Ovale toelichting 12">
            <a:extLst>
              <a:ext uri="{FF2B5EF4-FFF2-40B4-BE49-F238E27FC236}">
                <a16:creationId xmlns:a16="http://schemas.microsoft.com/office/drawing/2014/main" id="{01BB704B-6DCC-BE40-B603-3A91ECB2DE3F}"/>
              </a:ext>
            </a:extLst>
          </p:cNvPr>
          <p:cNvSpPr/>
          <p:nvPr/>
        </p:nvSpPr>
        <p:spPr>
          <a:xfrm>
            <a:off x="8279534" y="820271"/>
            <a:ext cx="3664816" cy="1346027"/>
          </a:xfrm>
          <a:prstGeom prst="wedgeEllipseCallout">
            <a:avLst>
              <a:gd name="adj1" fmla="val -39843"/>
              <a:gd name="adj2" fmla="val 63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800" b="1" dirty="0"/>
              <a:t>THE SYSTEM, THAT IS US!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4F3822C1-02FA-0B43-A471-9446EA744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3364" y="2134486"/>
            <a:ext cx="5339336" cy="36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/>
            <a:endParaRPr lang="nl-NL" dirty="0"/>
          </a:p>
          <a:p>
            <a:br>
              <a:rPr lang="nl-NL" sz="1800" dirty="0"/>
            </a:b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4;p1"/>
          <p:cNvSpPr txBox="1"/>
          <p:nvPr/>
        </p:nvSpPr>
        <p:spPr>
          <a:xfrm>
            <a:off x="7452359" y="4794566"/>
            <a:ext cx="4477703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sz="2800" b="1" dirty="0">
                <a:solidFill>
                  <a:srgbClr val="2D336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8EEDE4E-0D93-F542-8846-E7045458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" y="2008919"/>
            <a:ext cx="1655521" cy="1655521"/>
          </a:xfrm>
          <a:prstGeom prst="rect">
            <a:avLst/>
          </a:prstGeom>
          <a:solidFill>
            <a:srgbClr val="412F57"/>
          </a:solidFill>
        </p:spPr>
      </p:pic>
      <p:sp>
        <p:nvSpPr>
          <p:cNvPr id="17" name="Toelichting met afgeronde rechthoek 16">
            <a:extLst>
              <a:ext uri="{FF2B5EF4-FFF2-40B4-BE49-F238E27FC236}">
                <a16:creationId xmlns:a16="http://schemas.microsoft.com/office/drawing/2014/main" id="{8859BFAE-219E-464B-B1A3-587215147144}"/>
              </a:ext>
            </a:extLst>
          </p:cNvPr>
          <p:cNvSpPr/>
          <p:nvPr/>
        </p:nvSpPr>
        <p:spPr>
          <a:xfrm>
            <a:off x="2412943" y="1322583"/>
            <a:ext cx="3131426" cy="1310639"/>
          </a:xfrm>
          <a:prstGeom prst="wedgeRoundRectCallout">
            <a:avLst>
              <a:gd name="adj1" fmla="val -64936"/>
              <a:gd name="adj2" fmla="val -6523"/>
              <a:gd name="adj3" fmla="val 16667"/>
            </a:avLst>
          </a:prstGeom>
          <a:solidFill>
            <a:srgbClr val="41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&gt; 400 SPARKS; </a:t>
            </a:r>
          </a:p>
          <a:p>
            <a:pPr algn="ctr"/>
            <a:r>
              <a:rPr lang="nl-NL" sz="2000" b="1" dirty="0"/>
              <a:t>&gt; 2500 FOLLOWERS ON SOCIAL MEDIA &amp; NEWSLETTERS 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01270A44-4041-774E-B931-7C8525449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57" y="2008919"/>
            <a:ext cx="1653951" cy="1653951"/>
          </a:xfrm>
          <a:prstGeom prst="rect">
            <a:avLst/>
          </a:prstGeom>
          <a:solidFill>
            <a:srgbClr val="412F57"/>
          </a:solidFill>
        </p:spPr>
      </p:pic>
      <p:sp>
        <p:nvSpPr>
          <p:cNvPr id="19" name="Toelichting met afgeronde rechthoek 18">
            <a:extLst>
              <a:ext uri="{FF2B5EF4-FFF2-40B4-BE49-F238E27FC236}">
                <a16:creationId xmlns:a16="http://schemas.microsoft.com/office/drawing/2014/main" id="{D89310B8-DFB7-5D48-8142-13CFD74D4F0C}"/>
              </a:ext>
            </a:extLst>
          </p:cNvPr>
          <p:cNvSpPr/>
          <p:nvPr/>
        </p:nvSpPr>
        <p:spPr>
          <a:xfrm>
            <a:off x="7605312" y="1302009"/>
            <a:ext cx="3131426" cy="1312081"/>
          </a:xfrm>
          <a:prstGeom prst="wedgeRoundRectCallout">
            <a:avLst>
              <a:gd name="adj1" fmla="val -65005"/>
              <a:gd name="adj2" fmla="val -6137"/>
              <a:gd name="adj3" fmla="val 16667"/>
            </a:avLst>
          </a:prstGeom>
          <a:solidFill>
            <a:srgbClr val="41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/>
              <a:t>&gt; 100 COOPERATIVE PROJECTS, CHALLENGES, ASSIGNMENTS, ETC.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2B487E90-F64A-EF41-8CD2-8ED14B42C9C7}"/>
              </a:ext>
            </a:extLst>
          </p:cNvPr>
          <p:cNvSpPr txBox="1"/>
          <p:nvPr/>
        </p:nvSpPr>
        <p:spPr>
          <a:xfrm>
            <a:off x="443476" y="3797843"/>
            <a:ext cx="107543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+mj-lt"/>
              </a:rPr>
              <a:t>NIEDERSACHSEN 75 YEAR –&gt; VOICE OF DUTCH &amp; GERMAN HIGH SCHOOL STUDENTS ● MANIFESTO ON CLIMATE &amp; INDUSTRY FOR KINGS’ COMMISSIONERS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+mj-lt"/>
              </a:rPr>
              <a:t>EU PROJECT GLOBAL ROOTS -&gt;  COOPERATION WITH ONGOING SUSTAINABILITY LEARNING LINE WORTELS &amp; VLEUGELS ● OOSTSTELLINGWERF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+mj-lt"/>
              </a:rPr>
              <a:t>COP 26 -&gt; FRISIAN STUDENTEN VISIT GLASCOW ON BIKE AND MODERATE THREE DIALOGUE SESSIONS WITH EUROPEAN COALITION ON CLIMATE EDUCATION (GREEN DEAL)</a:t>
            </a:r>
          </a:p>
          <a:p>
            <a:endParaRPr lang="nl-NL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+mj-lt"/>
              </a:rPr>
              <a:t>CULTURAL CAPITAL LEGACY -&gt; ARCADIA </a:t>
            </a:r>
          </a:p>
          <a:p>
            <a:endParaRPr lang="nl-NL" sz="1800" b="1" dirty="0">
              <a:latin typeface="+mj-lt"/>
            </a:endParaRPr>
          </a:p>
          <a:p>
            <a:pPr algn="ctr"/>
            <a:r>
              <a:rPr lang="nl-NL" sz="1800" b="1" dirty="0">
                <a:latin typeface="+mj-lt"/>
              </a:rPr>
              <a:t>WWW.SPARKTHEMOVEMENT.NL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A031571D-E425-5648-88F5-7689B2C09A69}"/>
              </a:ext>
            </a:extLst>
          </p:cNvPr>
          <p:cNvSpPr txBox="1"/>
          <p:nvPr/>
        </p:nvSpPr>
        <p:spPr>
          <a:xfrm>
            <a:off x="1835156" y="258034"/>
            <a:ext cx="102258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dirty="0">
                <a:solidFill>
                  <a:srgbClr val="412F57"/>
                </a:solidFill>
                <a:latin typeface="+mj-lt"/>
              </a:rPr>
              <a:t>WHAT HAS BEEN ACHIEVED?</a:t>
            </a:r>
          </a:p>
        </p:txBody>
      </p:sp>
    </p:spTree>
    <p:extLst>
      <p:ext uri="{BB962C8B-B14F-4D97-AF65-F5344CB8AC3E}">
        <p14:creationId xmlns:p14="http://schemas.microsoft.com/office/powerpoint/2010/main" val="111560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58CF4-98F1-4640-A81E-B5AF7BA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7EEE6B-E352-2F4D-AB03-13CCEF2F2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natuur, kust&#10;&#10;Automatisch gegenereerde beschrijving">
            <a:extLst>
              <a:ext uri="{FF2B5EF4-FFF2-40B4-BE49-F238E27FC236}">
                <a16:creationId xmlns:a16="http://schemas.microsoft.com/office/drawing/2014/main" id="{328F9A3C-B185-284B-ADD0-BD9B5C7A3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4" t="29076" r="7224"/>
          <a:stretch/>
        </p:blipFill>
        <p:spPr>
          <a:xfrm>
            <a:off x="-254643" y="14409"/>
            <a:ext cx="18276903" cy="8348180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FD3ED671-0A3E-F441-ACB5-D840D9BAB66C}"/>
              </a:ext>
            </a:extLst>
          </p:cNvPr>
          <p:cNvSpPr/>
          <p:nvPr/>
        </p:nvSpPr>
        <p:spPr>
          <a:xfrm>
            <a:off x="967363" y="1600200"/>
            <a:ext cx="5648446" cy="5567423"/>
          </a:xfrm>
          <a:prstGeom prst="rect">
            <a:avLst/>
          </a:prstGeom>
          <a:solidFill>
            <a:srgbClr val="E7E6E6">
              <a:alpha val="7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88D2ADEE-8090-2A4C-8DED-D7C227A2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079" y="1886412"/>
            <a:ext cx="5087014" cy="5087014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341583E1-01C7-BE41-B84B-143E51CC308F}"/>
              </a:ext>
            </a:extLst>
          </p:cNvPr>
          <p:cNvSpPr/>
          <p:nvPr/>
        </p:nvSpPr>
        <p:spPr>
          <a:xfrm>
            <a:off x="7962734" y="802261"/>
            <a:ext cx="4356300" cy="4031873"/>
          </a:xfrm>
          <a:prstGeom prst="rect">
            <a:avLst/>
          </a:prstGeom>
          <a:solidFill>
            <a:srgbClr val="E7E6E6">
              <a:alpha val="7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Pijl links 3">
            <a:extLst>
              <a:ext uri="{FF2B5EF4-FFF2-40B4-BE49-F238E27FC236}">
                <a16:creationId xmlns:a16="http://schemas.microsoft.com/office/drawing/2014/main" id="{574444A0-2F9E-D041-B25E-D85709A6F41C}"/>
              </a:ext>
            </a:extLst>
          </p:cNvPr>
          <p:cNvSpPr/>
          <p:nvPr/>
        </p:nvSpPr>
        <p:spPr>
          <a:xfrm>
            <a:off x="91618" y="3939196"/>
            <a:ext cx="1090916" cy="1336270"/>
          </a:xfrm>
          <a:prstGeom prst="rightArrow">
            <a:avLst/>
          </a:prstGeom>
          <a:solidFill>
            <a:srgbClr val="1FAA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D136031-E95A-4643-99EC-93162DBA154C}"/>
              </a:ext>
            </a:extLst>
          </p:cNvPr>
          <p:cNvSpPr txBox="1"/>
          <p:nvPr/>
        </p:nvSpPr>
        <p:spPr>
          <a:xfrm>
            <a:off x="8362950" y="894336"/>
            <a:ext cx="382905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10669E"/>
                </a:solidFill>
              </a:rPr>
              <a:t>PROGRAM</a:t>
            </a:r>
          </a:p>
          <a:p>
            <a:endParaRPr lang="nl-NL" b="1" dirty="0">
              <a:solidFill>
                <a:srgbClr val="10669E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10669E"/>
                </a:solidFill>
              </a:rPr>
              <a:t>INTRODUCTION</a:t>
            </a:r>
          </a:p>
          <a:p>
            <a:pPr marL="285750" indent="-285750">
              <a:buFontTx/>
              <a:buChar char="-"/>
            </a:pPr>
            <a:endParaRPr lang="nl-NL" b="1" dirty="0">
              <a:solidFill>
                <a:srgbClr val="10669E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10669E"/>
                </a:solidFill>
              </a:rPr>
              <a:t>ASPIRATIONS OF NORTHERN REGION OF THE NETHERLANDS &amp; COOPERATION WITH CIRCULAIR FRIESLAND</a:t>
            </a:r>
          </a:p>
          <a:p>
            <a:pPr marL="285750" indent="-285750">
              <a:buFontTx/>
              <a:buChar char="-"/>
            </a:pPr>
            <a:endParaRPr lang="nl-NL" b="1" dirty="0">
              <a:solidFill>
                <a:srgbClr val="10669E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10669E"/>
                </a:solidFill>
              </a:rPr>
              <a:t>SPARK APPROACH</a:t>
            </a:r>
          </a:p>
          <a:p>
            <a:pPr marL="285750" indent="-285750">
              <a:buFontTx/>
              <a:buChar char="-"/>
            </a:pPr>
            <a:endParaRPr lang="nl-NL" b="1" dirty="0">
              <a:solidFill>
                <a:srgbClr val="10669E"/>
              </a:solidFill>
            </a:endParaRPr>
          </a:p>
          <a:p>
            <a:pPr marL="285750" indent="-285750">
              <a:buFontTx/>
              <a:buChar char="-"/>
            </a:pPr>
            <a:r>
              <a:rPr lang="nl-NL" b="1" dirty="0">
                <a:solidFill>
                  <a:srgbClr val="10669E"/>
                </a:solidFill>
              </a:rPr>
              <a:t>MAPPING YOUR PARTNERS</a:t>
            </a:r>
          </a:p>
          <a:p>
            <a:pPr marL="285750" indent="-285750">
              <a:buFontTx/>
              <a:buChar char="-"/>
            </a:pPr>
            <a:endParaRPr lang="nl-NL" dirty="0"/>
          </a:p>
          <a:p>
            <a:pPr marL="285750" indent="-285750">
              <a:buFontTx/>
              <a:buChar char="-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96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/>
            <a:endParaRPr lang="nl-NL" dirty="0"/>
          </a:p>
          <a:p>
            <a:br>
              <a:rPr lang="nl-NL" sz="1800" dirty="0"/>
            </a:b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4;p1"/>
          <p:cNvSpPr txBox="1"/>
          <p:nvPr/>
        </p:nvSpPr>
        <p:spPr>
          <a:xfrm>
            <a:off x="7452359" y="4794566"/>
            <a:ext cx="4477703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sz="2800" b="1" dirty="0">
                <a:solidFill>
                  <a:srgbClr val="2D336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07A0820-0294-644F-BA55-6D8440221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80" y="3984679"/>
            <a:ext cx="1879600" cy="1879600"/>
          </a:xfrm>
          <a:prstGeom prst="rect">
            <a:avLst/>
          </a:prstGeom>
          <a:solidFill>
            <a:srgbClr val="412F57"/>
          </a:solidFill>
        </p:spPr>
      </p:pic>
      <p:sp>
        <p:nvSpPr>
          <p:cNvPr id="8" name="Toelichting met afgeronde rechthoek 7">
            <a:extLst>
              <a:ext uri="{FF2B5EF4-FFF2-40B4-BE49-F238E27FC236}">
                <a16:creationId xmlns:a16="http://schemas.microsoft.com/office/drawing/2014/main" id="{9714DFC8-A3D6-0E40-87DB-E8BEFF3409A0}"/>
              </a:ext>
            </a:extLst>
          </p:cNvPr>
          <p:cNvSpPr/>
          <p:nvPr/>
        </p:nvSpPr>
        <p:spPr>
          <a:xfrm>
            <a:off x="2204160" y="1412843"/>
            <a:ext cx="9427545" cy="4948717"/>
          </a:xfrm>
          <a:prstGeom prst="wedgeRoundRectCallout">
            <a:avLst>
              <a:gd name="adj1" fmla="val -57575"/>
              <a:gd name="adj2" fmla="val -813"/>
              <a:gd name="adj3" fmla="val 16667"/>
            </a:avLst>
          </a:prstGeom>
          <a:solidFill>
            <a:srgbClr val="412F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EDUCATIONAL AGREEMENT FRIESLAND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AANSLUITINGSNETWERK VO-HO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CIRCULAR LEARNING PART OF STRATEGY CIRCULAIR FRIESLAND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NATIONAL INVOLVEMENT WHOLE SCHOOL APPROACH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CIRCULAR SKILLS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412F5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GREEN DEAL FLAGSHIP PROJECT EDUCATION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	</a:t>
            </a:r>
            <a:r>
              <a:rPr lang="nl-NL" sz="2000" b="1" dirty="0" err="1"/>
              <a:t>for</a:t>
            </a:r>
            <a:r>
              <a:rPr lang="nl-NL" sz="2000" b="1" dirty="0"/>
              <a:t> CLIMATE COALITION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1" dirty="0"/>
              <a:t>RCE SPARK FRYSLAN</a:t>
            </a:r>
          </a:p>
          <a:p>
            <a:pPr lvl="1"/>
            <a:r>
              <a:rPr lang="nl-NL" sz="2000" b="1" dirty="0"/>
              <a:t>	OFFICIALLY ACKNOWLEDGED BY THE UN</a:t>
            </a:r>
          </a:p>
          <a:p>
            <a:pPr lvl="1"/>
            <a:endParaRPr lang="nl-NL" sz="2000" b="1" dirty="0"/>
          </a:p>
          <a:p>
            <a:pPr lvl="1"/>
            <a:endParaRPr lang="nl-NL" sz="2000" b="1" dirty="0"/>
          </a:p>
          <a:p>
            <a:pPr lvl="1" algn="ctr"/>
            <a:r>
              <a:rPr lang="nl-NL" sz="2000" b="1" dirty="0"/>
              <a:t>WWW.SPARKTHEMOVEMENT.NL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70E156B-F1D5-6A43-936A-41457F31B6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235" y="144014"/>
            <a:ext cx="3563470" cy="228990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339004AE-7872-5A4A-A997-50BE78421825}"/>
              </a:ext>
            </a:extLst>
          </p:cNvPr>
          <p:cNvSpPr txBox="1"/>
          <p:nvPr/>
        </p:nvSpPr>
        <p:spPr>
          <a:xfrm>
            <a:off x="1671638" y="399620"/>
            <a:ext cx="6263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dirty="0">
                <a:solidFill>
                  <a:srgbClr val="412F57"/>
                </a:solidFill>
                <a:latin typeface="+mj-lt"/>
              </a:rPr>
              <a:t>MORE EXAMPLES</a:t>
            </a:r>
          </a:p>
        </p:txBody>
      </p:sp>
    </p:spTree>
    <p:extLst>
      <p:ext uri="{BB962C8B-B14F-4D97-AF65-F5344CB8AC3E}">
        <p14:creationId xmlns:p14="http://schemas.microsoft.com/office/powerpoint/2010/main" val="312394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-107576" y="0"/>
            <a:ext cx="12324861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/>
            <a:endParaRPr lang="nl-NL" dirty="0"/>
          </a:p>
          <a:p>
            <a:br>
              <a:rPr lang="nl-NL" sz="1800" dirty="0"/>
            </a:b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4;p1"/>
          <p:cNvSpPr txBox="1"/>
          <p:nvPr/>
        </p:nvSpPr>
        <p:spPr>
          <a:xfrm>
            <a:off x="7452359" y="4794566"/>
            <a:ext cx="4477703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sz="2800" b="1" dirty="0">
                <a:solidFill>
                  <a:srgbClr val="2D336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5D91BAF-4DD8-3E43-8B87-C389D4532FD9}"/>
              </a:ext>
            </a:extLst>
          </p:cNvPr>
          <p:cNvSpPr txBox="1"/>
          <p:nvPr/>
        </p:nvSpPr>
        <p:spPr>
          <a:xfrm>
            <a:off x="2616091" y="2451491"/>
            <a:ext cx="91486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 CONTINUE TO DEVELOP THE SYSTEMIC CHANGES NEEDED FOR THE SDGS BASED ON UNESCO’S 5 PRIORITY ACTION AREAS</a:t>
            </a:r>
          </a:p>
          <a:p>
            <a:pPr marL="342900" indent="-342900">
              <a:buFont typeface="Wingdings" pitchFamily="2" charset="2"/>
              <a:buChar char="ü"/>
            </a:pPr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r>
              <a:rPr lang="nl-NL" sz="2000" b="1" dirty="0">
                <a:solidFill>
                  <a:srgbClr val="412F57"/>
                </a:solidFill>
                <a:latin typeface="+mj-lt"/>
              </a:rPr>
              <a:t>	&gt; HOW TO MAKE GLOBAL IMPACT IN A REGIONAL CONTEXT </a:t>
            </a:r>
          </a:p>
          <a:p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TRANSFORMING THE EUROPEAN EDUCATIONAL LANDSCAPE</a:t>
            </a:r>
          </a:p>
          <a:p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r>
              <a:rPr lang="nl-NL" sz="2000" b="1" dirty="0">
                <a:solidFill>
                  <a:srgbClr val="412F57"/>
                </a:solidFill>
                <a:latin typeface="+mj-lt"/>
              </a:rPr>
              <a:t>	&gt; CONNECT MISSION-BASED LEARNING ON ALL EDUCATIONAL 	LEVELS,  IN ALL 	EU REGIONS </a:t>
            </a:r>
          </a:p>
          <a:p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endParaRPr lang="nl-NL" sz="2000" b="1" i="1" dirty="0">
              <a:latin typeface="+mj-lt"/>
            </a:endParaRPr>
          </a:p>
          <a:p>
            <a:endParaRPr lang="nl-NL" sz="2000" b="1" i="1" dirty="0"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0ACC5F-1133-FC40-965B-778B5CAB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" y="2860333"/>
            <a:ext cx="1879600" cy="1879600"/>
          </a:xfrm>
          <a:prstGeom prst="rect">
            <a:avLst/>
          </a:prstGeom>
          <a:solidFill>
            <a:srgbClr val="412F57"/>
          </a:solidFill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A9200B3-69CB-B847-8CDD-6D99BBF13A20}"/>
              </a:ext>
            </a:extLst>
          </p:cNvPr>
          <p:cNvSpPr txBox="1"/>
          <p:nvPr/>
        </p:nvSpPr>
        <p:spPr>
          <a:xfrm>
            <a:off x="2616091" y="1247433"/>
            <a:ext cx="9148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dirty="0">
                <a:solidFill>
                  <a:srgbClr val="412F57"/>
                </a:solidFill>
                <a:latin typeface="+mj-lt"/>
              </a:rPr>
              <a:t>WHAT IS THE NEXT STEP?</a:t>
            </a:r>
          </a:p>
        </p:txBody>
      </p:sp>
    </p:spTree>
    <p:extLst>
      <p:ext uri="{BB962C8B-B14F-4D97-AF65-F5344CB8AC3E}">
        <p14:creationId xmlns:p14="http://schemas.microsoft.com/office/powerpoint/2010/main" val="353199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/>
          <a:srcRect t="7972" b="7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Google Shape;173;p1"/>
          <p:cNvSpPr/>
          <p:nvPr/>
        </p:nvSpPr>
        <p:spPr>
          <a:xfrm>
            <a:off x="-107576" y="0"/>
            <a:ext cx="12324861" cy="6858000"/>
          </a:xfrm>
          <a:prstGeom prst="rect">
            <a:avLst/>
          </a:prstGeom>
          <a:solidFill>
            <a:srgbClr val="FFFFFF">
              <a:alpha val="75294"/>
            </a:srgbClr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base"/>
            <a:endParaRPr lang="nl-NL" dirty="0"/>
          </a:p>
          <a:p>
            <a:br>
              <a:rPr lang="nl-NL" sz="1800" dirty="0"/>
            </a:br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74;p1"/>
          <p:cNvSpPr txBox="1"/>
          <p:nvPr/>
        </p:nvSpPr>
        <p:spPr>
          <a:xfrm>
            <a:off x="7452359" y="4794566"/>
            <a:ext cx="4477703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sz="2800" b="1" dirty="0">
                <a:solidFill>
                  <a:srgbClr val="2D336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68" y="174470"/>
            <a:ext cx="1540670" cy="1534628"/>
          </a:xfrm>
          <a:prstGeom prst="rect">
            <a:avLst/>
          </a:prstGeom>
          <a:effectLst/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35D91BAF-4DD8-3E43-8B87-C389D4532FD9}"/>
              </a:ext>
            </a:extLst>
          </p:cNvPr>
          <p:cNvSpPr txBox="1"/>
          <p:nvPr/>
        </p:nvSpPr>
        <p:spPr>
          <a:xfrm>
            <a:off x="2616091" y="2451491"/>
            <a:ext cx="914865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HOW THE STAKEHOLDER GROUPS IN YOUR REGION ARE ORGANISED?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HOW CAN THEY CONTRIBUTE TO CHANGE THE EDUCATIONAL SYSTEM?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GOVERNMENTAL INSTITUTES; COMPANIES; </a:t>
            </a:r>
            <a:r>
              <a:rPr lang="nl-NL" sz="2000" b="1" dirty="0" err="1">
                <a:solidFill>
                  <a:srgbClr val="412F57"/>
                </a:solidFill>
                <a:latin typeface="+mj-lt"/>
              </a:rPr>
              <a:t>NGOs</a:t>
            </a:r>
            <a:r>
              <a:rPr lang="nl-NL" sz="2000" b="1" dirty="0">
                <a:solidFill>
                  <a:srgbClr val="412F57"/>
                </a:solidFill>
                <a:latin typeface="+mj-lt"/>
              </a:rPr>
              <a:t>; MUSEA; LIBRARIES ETC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OTHER SCHOOLS</a:t>
            </a:r>
          </a:p>
          <a:p>
            <a:pPr marL="342900" indent="-342900">
              <a:buFont typeface="Wingdings" pitchFamily="2" charset="2"/>
              <a:buChar char="Ø"/>
            </a:pPr>
            <a:endParaRPr lang="nl-NL" sz="2000" b="1" dirty="0">
              <a:solidFill>
                <a:srgbClr val="412F57"/>
              </a:solidFill>
              <a:latin typeface="+mj-lt"/>
            </a:endParaRPr>
          </a:p>
          <a:p>
            <a:pPr marL="800100" lvl="1" indent="-342900">
              <a:buFont typeface="Wingdings" pitchFamily="2" charset="2"/>
              <a:buChar char="Ø"/>
            </a:pPr>
            <a:r>
              <a:rPr lang="nl-NL" sz="2000" b="1" dirty="0">
                <a:solidFill>
                  <a:srgbClr val="412F57"/>
                </a:solidFill>
                <a:latin typeface="+mj-lt"/>
              </a:rPr>
              <a:t>IS YOUR RELATIONSHIP WITH THESE PARTNERS STRENGTHENING YOU IN YOUR AMBITIONS?</a:t>
            </a:r>
          </a:p>
          <a:p>
            <a:pPr lvl="1"/>
            <a:r>
              <a:rPr lang="nl-NL" sz="2000" b="1" dirty="0">
                <a:solidFill>
                  <a:srgbClr val="412F57"/>
                </a:solidFill>
                <a:latin typeface="+mj-lt"/>
              </a:rPr>
              <a:t> ++ 	STRONG &amp; POSITIVE</a:t>
            </a:r>
          </a:p>
          <a:p>
            <a:pPr lvl="1"/>
            <a:r>
              <a:rPr lang="nl-NL" sz="2000" b="1" dirty="0">
                <a:solidFill>
                  <a:srgbClr val="412F57"/>
                </a:solidFill>
                <a:latin typeface="+mj-lt"/>
              </a:rPr>
              <a:t>+ - 	NEUTRAL  </a:t>
            </a:r>
          </a:p>
          <a:p>
            <a:pPr lvl="1"/>
            <a:r>
              <a:rPr lang="nl-NL" sz="2000" b="1" dirty="0">
                <a:solidFill>
                  <a:srgbClr val="412F57"/>
                </a:solidFill>
                <a:latin typeface="+mj-lt"/>
              </a:rPr>
              <a:t>- -   	HINDERING &amp; NEGATIVE</a:t>
            </a:r>
          </a:p>
          <a:p>
            <a:endParaRPr lang="nl-NL" sz="2000" b="1" i="1" dirty="0"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D0ACC5F-1133-FC40-965B-778B5CAB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" y="2860333"/>
            <a:ext cx="1879600" cy="1879600"/>
          </a:xfrm>
          <a:prstGeom prst="rect">
            <a:avLst/>
          </a:prstGeom>
          <a:solidFill>
            <a:srgbClr val="412F57"/>
          </a:solidFill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A9200B3-69CB-B847-8CDD-6D99BBF13A20}"/>
              </a:ext>
            </a:extLst>
          </p:cNvPr>
          <p:cNvSpPr txBox="1"/>
          <p:nvPr/>
        </p:nvSpPr>
        <p:spPr>
          <a:xfrm>
            <a:off x="2616091" y="1247433"/>
            <a:ext cx="91486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5400" b="1" dirty="0">
                <a:solidFill>
                  <a:srgbClr val="412F57"/>
                </a:solidFill>
                <a:latin typeface="+mj-lt"/>
              </a:rPr>
              <a:t>WHAT IS THE NEXT STEP?</a:t>
            </a:r>
          </a:p>
        </p:txBody>
      </p:sp>
    </p:spTree>
    <p:extLst>
      <p:ext uri="{BB962C8B-B14F-4D97-AF65-F5344CB8AC3E}">
        <p14:creationId xmlns:p14="http://schemas.microsoft.com/office/powerpoint/2010/main" val="2342679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A2DB776E-928B-49C3-B78B-13C0C0A0B650}"/>
              </a:ext>
            </a:extLst>
          </p:cNvPr>
          <p:cNvSpPr txBox="1"/>
          <p:nvPr/>
        </p:nvSpPr>
        <p:spPr>
          <a:xfrm>
            <a:off x="2632039" y="6209872"/>
            <a:ext cx="4222679" cy="72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3" name="Afbeelding 2" descr="Afbeelding met tekst, persoon, glimlachen, poseren&#10;&#10;Automatisch gegenereerde beschrijving">
            <a:extLst>
              <a:ext uri="{FF2B5EF4-FFF2-40B4-BE49-F238E27FC236}">
                <a16:creationId xmlns:a16="http://schemas.microsoft.com/office/drawing/2014/main" id="{13C8F961-073A-4A8A-9EF5-F3A7D2CD4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0088"/>
            <a:ext cx="12192000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2498F19-17B5-A34B-A8CA-8CC0FF310151}"/>
              </a:ext>
            </a:extLst>
          </p:cNvPr>
          <p:cNvSpPr/>
          <p:nvPr/>
        </p:nvSpPr>
        <p:spPr>
          <a:xfrm>
            <a:off x="6376987" y="3700463"/>
            <a:ext cx="5429250" cy="1999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info@sparkthemovement.nl</a:t>
            </a:r>
            <a:endParaRPr lang="nl-NL" sz="24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nl-NL" sz="3200" dirty="0">
              <a:solidFill>
                <a:srgbClr val="2D336B"/>
              </a:solidFill>
            </a:endParaRPr>
          </a:p>
          <a:p>
            <a:pPr algn="ctr"/>
            <a:r>
              <a:rPr lang="nl-NL" sz="2400" dirty="0">
                <a:solidFill>
                  <a:srgbClr val="2D336B"/>
                </a:solidFill>
                <a:hlinkClick r:id="rId4"/>
              </a:rPr>
              <a:t>www.sparkthemovement.nl</a:t>
            </a:r>
            <a:endParaRPr lang="nl-NL" sz="2400" dirty="0">
              <a:solidFill>
                <a:srgbClr val="2D336B"/>
              </a:solidFill>
            </a:endParaRPr>
          </a:p>
          <a:p>
            <a:pPr algn="ctr"/>
            <a:endParaRPr lang="nl-NL" sz="2400" dirty="0">
              <a:solidFill>
                <a:srgbClr val="2D336B"/>
              </a:solidFill>
            </a:endParaRPr>
          </a:p>
          <a:p>
            <a:pPr algn="ctr"/>
            <a:endParaRPr lang="nl-NL" sz="2400" dirty="0">
              <a:solidFill>
                <a:srgbClr val="2D336B"/>
              </a:solidFill>
            </a:endParaRPr>
          </a:p>
          <a:p>
            <a:pPr algn="ctr"/>
            <a:endParaRPr lang="nl-NL" sz="2400" dirty="0">
              <a:solidFill>
                <a:srgbClr val="2D336B"/>
              </a:solidFill>
            </a:endParaRPr>
          </a:p>
        </p:txBody>
      </p:sp>
      <p:sp>
        <p:nvSpPr>
          <p:cNvPr id="4" name="Ovale toelichting 3">
            <a:extLst>
              <a:ext uri="{FF2B5EF4-FFF2-40B4-BE49-F238E27FC236}">
                <a16:creationId xmlns:a16="http://schemas.microsoft.com/office/drawing/2014/main" id="{C8767C38-C590-DE44-96AD-7880D9227787}"/>
              </a:ext>
            </a:extLst>
          </p:cNvPr>
          <p:cNvSpPr/>
          <p:nvPr/>
        </p:nvSpPr>
        <p:spPr>
          <a:xfrm>
            <a:off x="6096000" y="700088"/>
            <a:ext cx="5429250" cy="1457325"/>
          </a:xfrm>
          <a:prstGeom prst="wedgeEllipseCallout">
            <a:avLst>
              <a:gd name="adj1" fmla="val -34254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THANKS FOR LISTENING, THANKS FOR YOUR CONTRIBUTIONS! </a:t>
            </a:r>
          </a:p>
        </p:txBody>
      </p:sp>
    </p:spTree>
    <p:extLst>
      <p:ext uri="{BB962C8B-B14F-4D97-AF65-F5344CB8AC3E}">
        <p14:creationId xmlns:p14="http://schemas.microsoft.com/office/powerpoint/2010/main" val="207290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758CF4-98F1-4640-A81E-B5AF7BA8E4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27EEE6B-E352-2F4D-AB03-13CCEF2F2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natuur, kust&#10;&#10;Automatisch gegenereerde beschrijving">
            <a:extLst>
              <a:ext uri="{FF2B5EF4-FFF2-40B4-BE49-F238E27FC236}">
                <a16:creationId xmlns:a16="http://schemas.microsoft.com/office/drawing/2014/main" id="{328F9A3C-B185-284B-ADD0-BD9B5C7A3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5BB2798-557E-5042-BA83-865DB6AEDE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960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dirty="0"/>
          </a:p>
        </p:txBody>
      </p:sp>
      <p:sp>
        <p:nvSpPr>
          <p:cNvPr id="8" name="Google Shape;508;p1">
            <a:extLst>
              <a:ext uri="{FF2B5EF4-FFF2-40B4-BE49-F238E27FC236}">
                <a16:creationId xmlns:a16="http://schemas.microsoft.com/office/drawing/2014/main" id="{85D44FFF-0714-3747-A6D7-272C71821449}"/>
              </a:ext>
            </a:extLst>
          </p:cNvPr>
          <p:cNvSpPr/>
          <p:nvPr/>
        </p:nvSpPr>
        <p:spPr>
          <a:xfrm>
            <a:off x="-1" y="6099858"/>
            <a:ext cx="12191999" cy="847546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 descr="RCE LOGO USE POLICY | RCE NETWORK">
            <a:extLst>
              <a:ext uri="{FF2B5EF4-FFF2-40B4-BE49-F238E27FC236}">
                <a16:creationId xmlns:a16="http://schemas.microsoft.com/office/drawing/2014/main" id="{A3F4CA7C-BAD0-6147-AEA8-54AB4AA23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33" y="6286266"/>
            <a:ext cx="1068729" cy="60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510;p1">
            <a:extLst>
              <a:ext uri="{FF2B5EF4-FFF2-40B4-BE49-F238E27FC236}">
                <a16:creationId xmlns:a16="http://schemas.microsoft.com/office/drawing/2014/main" id="{71077F0D-49D5-7B49-9CEC-3D114A94B0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3420" y="6303145"/>
            <a:ext cx="1391840" cy="613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AF8540D-911B-8A4F-A251-9611483D3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514" y="6163518"/>
            <a:ext cx="723061" cy="720225"/>
          </a:xfrm>
          <a:prstGeom prst="rect">
            <a:avLst/>
          </a:prstGeom>
          <a:effectLst/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38E5A52-C228-FE40-8C5E-CBD355811865}"/>
              </a:ext>
            </a:extLst>
          </p:cNvPr>
          <p:cNvSpPr txBox="1"/>
          <p:nvPr/>
        </p:nvSpPr>
        <p:spPr>
          <a:xfrm>
            <a:off x="800100" y="1150939"/>
            <a:ext cx="106299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rgbClr val="2D336B"/>
                </a:solidFill>
              </a:rPr>
              <a:t>The </a:t>
            </a:r>
            <a:r>
              <a:rPr lang="nl-NL" dirty="0" err="1">
                <a:solidFill>
                  <a:srgbClr val="2D336B"/>
                </a:solidFill>
              </a:rPr>
              <a:t>learning</a:t>
            </a:r>
            <a:r>
              <a:rPr lang="nl-NL" dirty="0">
                <a:solidFill>
                  <a:srgbClr val="2D336B"/>
                </a:solidFill>
              </a:rPr>
              <a:t> crisis is part of a </a:t>
            </a:r>
            <a:r>
              <a:rPr lang="nl-NL" dirty="0" err="1">
                <a:solidFill>
                  <a:srgbClr val="2D336B"/>
                </a:solidFill>
              </a:rPr>
              <a:t>broader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challenge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relating</a:t>
            </a:r>
            <a:r>
              <a:rPr lang="nl-NL" dirty="0">
                <a:solidFill>
                  <a:srgbClr val="2D336B"/>
                </a:solidFill>
              </a:rPr>
              <a:t> to </a:t>
            </a:r>
            <a:r>
              <a:rPr lang="nl-NL" b="1" dirty="0">
                <a:solidFill>
                  <a:srgbClr val="2D336B"/>
                </a:solidFill>
              </a:rPr>
              <a:t>the </a:t>
            </a:r>
            <a:r>
              <a:rPr lang="nl-NL" b="1" dirty="0" err="1">
                <a:solidFill>
                  <a:srgbClr val="2D336B"/>
                </a:solidFill>
              </a:rPr>
              <a:t>ability</a:t>
            </a:r>
            <a:r>
              <a:rPr lang="nl-NL" b="1" dirty="0">
                <a:solidFill>
                  <a:srgbClr val="2D336B"/>
                </a:solidFill>
              </a:rPr>
              <a:t> of </a:t>
            </a:r>
            <a:r>
              <a:rPr lang="nl-NL" b="1" dirty="0" err="1">
                <a:solidFill>
                  <a:srgbClr val="2D336B"/>
                </a:solidFill>
              </a:rPr>
              <a:t>conventional</a:t>
            </a:r>
            <a:r>
              <a:rPr lang="nl-NL" b="1" dirty="0">
                <a:solidFill>
                  <a:srgbClr val="2D336B"/>
                </a:solidFill>
              </a:rPr>
              <a:t> education systems </a:t>
            </a:r>
            <a:r>
              <a:rPr lang="nl-NL" dirty="0">
                <a:solidFill>
                  <a:srgbClr val="2D336B"/>
                </a:solidFill>
              </a:rPr>
              <a:t>to </a:t>
            </a:r>
            <a:r>
              <a:rPr lang="nl-NL" dirty="0" err="1">
                <a:solidFill>
                  <a:srgbClr val="2D336B"/>
                </a:solidFill>
              </a:rPr>
              <a:t>deliver</a:t>
            </a:r>
            <a:r>
              <a:rPr lang="nl-NL" dirty="0">
                <a:solidFill>
                  <a:srgbClr val="2D336B"/>
                </a:solidFill>
              </a:rPr>
              <a:t> the knowledge, skills and </a:t>
            </a:r>
            <a:r>
              <a:rPr lang="nl-NL" dirty="0" err="1">
                <a:solidFill>
                  <a:srgbClr val="2D336B"/>
                </a:solidFill>
              </a:rPr>
              <a:t>outlooks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needed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for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children</a:t>
            </a:r>
            <a:r>
              <a:rPr lang="nl-NL" dirty="0">
                <a:solidFill>
                  <a:srgbClr val="2D336B"/>
                </a:solidFill>
              </a:rPr>
              <a:t>, </a:t>
            </a:r>
            <a:r>
              <a:rPr lang="nl-NL" dirty="0" err="1">
                <a:solidFill>
                  <a:srgbClr val="2D336B"/>
                </a:solidFill>
              </a:rPr>
              <a:t>young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people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adults</a:t>
            </a:r>
            <a:r>
              <a:rPr lang="nl-NL" dirty="0">
                <a:solidFill>
                  <a:srgbClr val="2D336B"/>
                </a:solidFill>
              </a:rPr>
              <a:t> to </a:t>
            </a:r>
            <a:r>
              <a:rPr lang="nl-NL" dirty="0" err="1">
                <a:solidFill>
                  <a:srgbClr val="2D336B"/>
                </a:solidFill>
              </a:rPr>
              <a:t>excel</a:t>
            </a:r>
            <a:r>
              <a:rPr lang="nl-NL" dirty="0">
                <a:solidFill>
                  <a:srgbClr val="2D336B"/>
                </a:solidFill>
              </a:rPr>
              <a:t> in </a:t>
            </a:r>
            <a:r>
              <a:rPr lang="nl-NL" dirty="0" err="1">
                <a:solidFill>
                  <a:srgbClr val="2D336B"/>
                </a:solidFill>
              </a:rPr>
              <a:t>today’s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world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contribute</a:t>
            </a:r>
            <a:r>
              <a:rPr lang="nl-NL" dirty="0">
                <a:solidFill>
                  <a:srgbClr val="2D336B"/>
                </a:solidFill>
              </a:rPr>
              <a:t> to </a:t>
            </a:r>
            <a:r>
              <a:rPr lang="nl-NL" dirty="0" err="1">
                <a:solidFill>
                  <a:srgbClr val="2D336B"/>
                </a:solidFill>
              </a:rPr>
              <a:t>sustainable</a:t>
            </a:r>
            <a:r>
              <a:rPr lang="nl-NL" dirty="0">
                <a:solidFill>
                  <a:srgbClr val="2D336B"/>
                </a:solidFill>
              </a:rPr>
              <a:t>, </a:t>
            </a:r>
            <a:r>
              <a:rPr lang="nl-NL" dirty="0" err="1">
                <a:solidFill>
                  <a:srgbClr val="2D336B"/>
                </a:solidFill>
              </a:rPr>
              <a:t>healthy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peaceful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futures</a:t>
            </a:r>
            <a:r>
              <a:rPr lang="nl-NL" dirty="0">
                <a:solidFill>
                  <a:srgbClr val="2D336B"/>
                </a:solidFill>
              </a:rPr>
              <a:t>.</a:t>
            </a:r>
          </a:p>
          <a:p>
            <a:r>
              <a:rPr lang="nl-NL" dirty="0">
                <a:solidFill>
                  <a:srgbClr val="2D336B"/>
                </a:solidFill>
              </a:rPr>
              <a:t> </a:t>
            </a:r>
          </a:p>
          <a:p>
            <a:r>
              <a:rPr lang="nl-NL" dirty="0">
                <a:solidFill>
                  <a:srgbClr val="2D336B"/>
                </a:solidFill>
              </a:rPr>
              <a:t>In the context of a </a:t>
            </a:r>
            <a:r>
              <a:rPr lang="nl-NL" dirty="0" err="1">
                <a:solidFill>
                  <a:srgbClr val="2D336B"/>
                </a:solidFill>
              </a:rPr>
              <a:t>global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climate</a:t>
            </a:r>
            <a:r>
              <a:rPr lang="nl-NL" dirty="0">
                <a:solidFill>
                  <a:srgbClr val="2D336B"/>
                </a:solidFill>
              </a:rPr>
              <a:t> crisis, </a:t>
            </a:r>
            <a:r>
              <a:rPr lang="nl-NL" dirty="0" err="1">
                <a:solidFill>
                  <a:srgbClr val="2D336B"/>
                </a:solidFill>
              </a:rPr>
              <a:t>rapid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technological</a:t>
            </a:r>
            <a:r>
              <a:rPr lang="nl-NL" dirty="0">
                <a:solidFill>
                  <a:srgbClr val="2D336B"/>
                </a:solidFill>
              </a:rPr>
              <a:t> change, </a:t>
            </a:r>
            <a:r>
              <a:rPr lang="nl-NL" dirty="0" err="1">
                <a:solidFill>
                  <a:srgbClr val="2D336B"/>
                </a:solidFill>
              </a:rPr>
              <a:t>profound</a:t>
            </a:r>
            <a:r>
              <a:rPr lang="nl-NL" dirty="0">
                <a:solidFill>
                  <a:srgbClr val="2D336B"/>
                </a:solidFill>
              </a:rPr>
              <a:t> changes in the </a:t>
            </a:r>
            <a:r>
              <a:rPr lang="nl-NL" dirty="0" err="1">
                <a:solidFill>
                  <a:srgbClr val="2D336B"/>
                </a:solidFill>
              </a:rPr>
              <a:t>world</a:t>
            </a:r>
            <a:r>
              <a:rPr lang="nl-NL" dirty="0">
                <a:solidFill>
                  <a:srgbClr val="2D336B"/>
                </a:solidFill>
              </a:rPr>
              <a:t> of </a:t>
            </a:r>
            <a:r>
              <a:rPr lang="nl-NL" dirty="0" err="1">
                <a:solidFill>
                  <a:srgbClr val="2D336B"/>
                </a:solidFill>
              </a:rPr>
              <a:t>work</a:t>
            </a:r>
            <a:r>
              <a:rPr lang="nl-NL" dirty="0">
                <a:solidFill>
                  <a:srgbClr val="2D336B"/>
                </a:solidFill>
              </a:rPr>
              <a:t>, </a:t>
            </a:r>
            <a:r>
              <a:rPr lang="nl-NL" dirty="0" err="1">
                <a:solidFill>
                  <a:srgbClr val="2D336B"/>
                </a:solidFill>
              </a:rPr>
              <a:t>lower</a:t>
            </a:r>
            <a:r>
              <a:rPr lang="nl-NL" dirty="0">
                <a:solidFill>
                  <a:srgbClr val="2D336B"/>
                </a:solidFill>
              </a:rPr>
              <a:t> levels of trust in public </a:t>
            </a:r>
            <a:r>
              <a:rPr lang="nl-NL" dirty="0" err="1">
                <a:solidFill>
                  <a:srgbClr val="2D336B"/>
                </a:solidFill>
              </a:rPr>
              <a:t>institutions</a:t>
            </a:r>
            <a:r>
              <a:rPr lang="nl-NL" dirty="0">
                <a:solidFill>
                  <a:srgbClr val="2D336B"/>
                </a:solidFill>
              </a:rPr>
              <a:t>, the </a:t>
            </a:r>
            <a:r>
              <a:rPr lang="nl-NL" dirty="0" err="1">
                <a:solidFill>
                  <a:srgbClr val="2D336B"/>
                </a:solidFill>
              </a:rPr>
              <a:t>erosion</a:t>
            </a:r>
            <a:r>
              <a:rPr lang="nl-NL" dirty="0">
                <a:solidFill>
                  <a:srgbClr val="2D336B"/>
                </a:solidFill>
              </a:rPr>
              <a:t> of </a:t>
            </a:r>
            <a:r>
              <a:rPr lang="nl-NL" dirty="0" err="1">
                <a:solidFill>
                  <a:srgbClr val="2D336B"/>
                </a:solidFill>
              </a:rPr>
              <a:t>democratic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values</a:t>
            </a:r>
            <a:r>
              <a:rPr lang="nl-NL" dirty="0">
                <a:solidFill>
                  <a:srgbClr val="2D336B"/>
                </a:solidFill>
              </a:rPr>
              <a:t> and the </a:t>
            </a:r>
            <a:r>
              <a:rPr lang="nl-NL" dirty="0" err="1">
                <a:solidFill>
                  <a:srgbClr val="2D336B"/>
                </a:solidFill>
              </a:rPr>
              <a:t>rise</a:t>
            </a:r>
            <a:r>
              <a:rPr lang="nl-NL" dirty="0">
                <a:solidFill>
                  <a:srgbClr val="2D336B"/>
                </a:solidFill>
              </a:rPr>
              <a:t> of disinformation, </a:t>
            </a:r>
            <a:r>
              <a:rPr lang="nl-NL" dirty="0" err="1">
                <a:solidFill>
                  <a:srgbClr val="2D336B"/>
                </a:solidFill>
              </a:rPr>
              <a:t>intolerance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hate</a:t>
            </a:r>
            <a:r>
              <a:rPr lang="nl-NL" dirty="0">
                <a:solidFill>
                  <a:srgbClr val="2D336B"/>
                </a:solidFill>
              </a:rPr>
              <a:t> speech, </a:t>
            </a:r>
            <a:r>
              <a:rPr lang="nl-NL" dirty="0" err="1">
                <a:solidFill>
                  <a:srgbClr val="2D336B"/>
                </a:solidFill>
              </a:rPr>
              <a:t>UNESCO’s</a:t>
            </a:r>
            <a:r>
              <a:rPr lang="nl-NL" dirty="0">
                <a:solidFill>
                  <a:srgbClr val="2D336B"/>
                </a:solidFill>
              </a:rPr>
              <a:t> landmark report on the </a:t>
            </a:r>
            <a:r>
              <a:rPr lang="nl-NL" dirty="0" err="1">
                <a:solidFill>
                  <a:srgbClr val="2D336B"/>
                </a:solidFill>
              </a:rPr>
              <a:t>futures</a:t>
            </a:r>
            <a:r>
              <a:rPr lang="nl-NL" dirty="0">
                <a:solidFill>
                  <a:srgbClr val="2D336B"/>
                </a:solidFill>
              </a:rPr>
              <a:t> of education </a:t>
            </a:r>
            <a:r>
              <a:rPr lang="nl-NL" dirty="0" err="1">
                <a:solidFill>
                  <a:srgbClr val="2D336B"/>
                </a:solidFill>
              </a:rPr>
              <a:t>noted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that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b="1" dirty="0">
                <a:solidFill>
                  <a:srgbClr val="2D336B"/>
                </a:solidFill>
              </a:rPr>
              <a:t>‘</a:t>
            </a:r>
            <a:r>
              <a:rPr lang="nl-NL" dirty="0">
                <a:solidFill>
                  <a:srgbClr val="2D336B"/>
                </a:solidFill>
              </a:rPr>
              <a:t>far </a:t>
            </a:r>
            <a:r>
              <a:rPr lang="nl-NL" dirty="0" err="1">
                <a:solidFill>
                  <a:srgbClr val="2D336B"/>
                </a:solidFill>
              </a:rPr>
              <a:t>too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often</a:t>
            </a:r>
            <a:r>
              <a:rPr lang="nl-NL" dirty="0">
                <a:solidFill>
                  <a:srgbClr val="2D336B"/>
                </a:solidFill>
              </a:rPr>
              <a:t>, </a:t>
            </a:r>
            <a:r>
              <a:rPr lang="nl-NL" dirty="0" err="1">
                <a:solidFill>
                  <a:srgbClr val="2D336B"/>
                </a:solidFill>
              </a:rPr>
              <a:t>formal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learning</a:t>
            </a:r>
            <a:r>
              <a:rPr lang="nl-NL" dirty="0">
                <a:solidFill>
                  <a:srgbClr val="2D336B"/>
                </a:solidFill>
              </a:rPr>
              <a:t> does </a:t>
            </a:r>
            <a:r>
              <a:rPr lang="nl-NL" dirty="0" err="1">
                <a:solidFill>
                  <a:srgbClr val="2D336B"/>
                </a:solidFill>
              </a:rPr>
              <a:t>not</a:t>
            </a:r>
            <a:r>
              <a:rPr lang="nl-NL" dirty="0">
                <a:solidFill>
                  <a:srgbClr val="2D336B"/>
                </a:solidFill>
              </a:rPr>
              <a:t> meet the </a:t>
            </a:r>
            <a:r>
              <a:rPr lang="nl-NL" dirty="0" err="1">
                <a:solidFill>
                  <a:srgbClr val="2D336B"/>
                </a:solidFill>
              </a:rPr>
              <a:t>needs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aspirations</a:t>
            </a:r>
            <a:r>
              <a:rPr lang="nl-NL" dirty="0">
                <a:solidFill>
                  <a:srgbClr val="2D336B"/>
                </a:solidFill>
              </a:rPr>
              <a:t> of </a:t>
            </a:r>
            <a:r>
              <a:rPr lang="nl-NL" dirty="0" err="1">
                <a:solidFill>
                  <a:srgbClr val="2D336B"/>
                </a:solidFill>
              </a:rPr>
              <a:t>children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youth</a:t>
            </a:r>
            <a:r>
              <a:rPr lang="nl-NL" dirty="0">
                <a:solidFill>
                  <a:srgbClr val="2D336B"/>
                </a:solidFill>
              </a:rPr>
              <a:t> and </a:t>
            </a:r>
            <a:r>
              <a:rPr lang="nl-NL" dirty="0" err="1">
                <a:solidFill>
                  <a:srgbClr val="2D336B"/>
                </a:solidFill>
              </a:rPr>
              <a:t>their</a:t>
            </a:r>
            <a:r>
              <a:rPr lang="nl-NL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communities</a:t>
            </a:r>
            <a:r>
              <a:rPr lang="nl-NL" dirty="0">
                <a:solidFill>
                  <a:srgbClr val="2D336B"/>
                </a:solidFill>
              </a:rPr>
              <a:t>’.</a:t>
            </a:r>
          </a:p>
          <a:p>
            <a:endParaRPr lang="nl-NL" dirty="0">
              <a:solidFill>
                <a:srgbClr val="2D336B"/>
              </a:solidFill>
            </a:endParaRPr>
          </a:p>
          <a:p>
            <a:pPr algn="r"/>
            <a:r>
              <a:rPr lang="nl-NL" i="1" dirty="0" err="1">
                <a:solidFill>
                  <a:srgbClr val="2D336B"/>
                </a:solidFill>
              </a:rPr>
              <a:t>Reimagining</a:t>
            </a:r>
            <a:r>
              <a:rPr lang="nl-NL" i="1" dirty="0">
                <a:solidFill>
                  <a:srgbClr val="2D336B"/>
                </a:solidFill>
              </a:rPr>
              <a:t> </a:t>
            </a:r>
            <a:r>
              <a:rPr lang="nl-NL" i="1" dirty="0" err="1">
                <a:solidFill>
                  <a:srgbClr val="2D336B"/>
                </a:solidFill>
              </a:rPr>
              <a:t>our</a:t>
            </a:r>
            <a:r>
              <a:rPr lang="nl-NL" i="1" dirty="0">
                <a:solidFill>
                  <a:srgbClr val="2D336B"/>
                </a:solidFill>
              </a:rPr>
              <a:t> </a:t>
            </a:r>
            <a:r>
              <a:rPr lang="nl-NL" i="1" dirty="0" err="1">
                <a:solidFill>
                  <a:srgbClr val="2D336B"/>
                </a:solidFill>
              </a:rPr>
              <a:t>futures</a:t>
            </a:r>
            <a:r>
              <a:rPr lang="nl-NL" i="1" dirty="0">
                <a:solidFill>
                  <a:srgbClr val="2D336B"/>
                </a:solidFill>
              </a:rPr>
              <a:t> </a:t>
            </a:r>
            <a:r>
              <a:rPr lang="nl-NL" i="1" dirty="0" err="1">
                <a:solidFill>
                  <a:srgbClr val="2D336B"/>
                </a:solidFill>
              </a:rPr>
              <a:t>together</a:t>
            </a:r>
            <a:r>
              <a:rPr lang="nl-NL" i="1" dirty="0">
                <a:solidFill>
                  <a:srgbClr val="2D336B"/>
                </a:solidFill>
              </a:rPr>
              <a:t>: a new </a:t>
            </a:r>
            <a:r>
              <a:rPr lang="nl-NL" i="1" dirty="0" err="1">
                <a:solidFill>
                  <a:srgbClr val="2D336B"/>
                </a:solidFill>
              </a:rPr>
              <a:t>social</a:t>
            </a:r>
            <a:r>
              <a:rPr lang="nl-NL" i="1" dirty="0">
                <a:solidFill>
                  <a:srgbClr val="2D336B"/>
                </a:solidFill>
              </a:rPr>
              <a:t> contract </a:t>
            </a:r>
            <a:r>
              <a:rPr lang="nl-NL" i="1" dirty="0" err="1">
                <a:solidFill>
                  <a:srgbClr val="2D336B"/>
                </a:solidFill>
              </a:rPr>
              <a:t>for</a:t>
            </a:r>
            <a:r>
              <a:rPr lang="nl-NL" i="1" dirty="0">
                <a:solidFill>
                  <a:srgbClr val="2D336B"/>
                </a:solidFill>
              </a:rPr>
              <a:t> education, </a:t>
            </a:r>
            <a:r>
              <a:rPr lang="nl-NL" dirty="0">
                <a:solidFill>
                  <a:srgbClr val="2D336B"/>
                </a:solidFill>
              </a:rPr>
              <a:t>UNESCO </a:t>
            </a:r>
            <a:r>
              <a:rPr lang="nl-NL" i="1" dirty="0">
                <a:solidFill>
                  <a:srgbClr val="2D336B"/>
                </a:solidFill>
              </a:rPr>
              <a:t>2021</a:t>
            </a:r>
          </a:p>
          <a:p>
            <a:endParaRPr lang="nl-NL" i="1" dirty="0">
              <a:solidFill>
                <a:srgbClr val="2D336B"/>
              </a:solidFill>
            </a:endParaRPr>
          </a:p>
          <a:p>
            <a:pPr algn="r"/>
            <a:r>
              <a:rPr lang="nl-NL" i="1" dirty="0">
                <a:solidFill>
                  <a:srgbClr val="2D336B"/>
                </a:solidFill>
              </a:rPr>
              <a:t> </a:t>
            </a:r>
            <a:r>
              <a:rPr lang="nl-NL" dirty="0" err="1">
                <a:solidFill>
                  <a:srgbClr val="2D336B"/>
                </a:solidFill>
              </a:rPr>
              <a:t>https</a:t>
            </a:r>
            <a:r>
              <a:rPr lang="nl-NL" dirty="0">
                <a:solidFill>
                  <a:srgbClr val="2D336B"/>
                </a:solidFill>
              </a:rPr>
              <a:t>://</a:t>
            </a:r>
            <a:r>
              <a:rPr lang="nl-NL" dirty="0" err="1">
                <a:solidFill>
                  <a:srgbClr val="2D336B"/>
                </a:solidFill>
              </a:rPr>
              <a:t>en.unesco.org</a:t>
            </a:r>
            <a:r>
              <a:rPr lang="nl-NL" dirty="0">
                <a:solidFill>
                  <a:srgbClr val="2D336B"/>
                </a:solidFill>
              </a:rPr>
              <a:t>/</a:t>
            </a:r>
            <a:r>
              <a:rPr lang="nl-NL" dirty="0" err="1">
                <a:solidFill>
                  <a:srgbClr val="2D336B"/>
                </a:solidFill>
              </a:rPr>
              <a:t>futuresofeducation</a:t>
            </a:r>
            <a:r>
              <a:rPr lang="nl-NL" dirty="0">
                <a:solidFill>
                  <a:srgbClr val="2D336B"/>
                </a:solidFill>
              </a:rPr>
              <a:t>/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2294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5DBDCF1-7121-B24C-81F7-729F33987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120"/>
            <a:ext cx="12192000" cy="6857999"/>
          </a:xfrm>
          <a:prstGeom prst="rect">
            <a:avLst/>
          </a:prstGeom>
          <a:ln>
            <a:noFill/>
          </a:ln>
        </p:spPr>
      </p:pic>
      <p:sp>
        <p:nvSpPr>
          <p:cNvPr id="11" name="Google Shape;174;p1"/>
          <p:cNvSpPr txBox="1"/>
          <p:nvPr/>
        </p:nvSpPr>
        <p:spPr>
          <a:xfrm>
            <a:off x="7452359" y="4794566"/>
            <a:ext cx="4477703" cy="175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r>
              <a:rPr lang="nl-NL" sz="2800" b="1" dirty="0">
                <a:solidFill>
                  <a:srgbClr val="2D336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7EE536-9EFD-3847-BE58-C4BBB344B7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60" y="4002531"/>
            <a:ext cx="5898138" cy="1741410"/>
          </a:xfrm>
          <a:prstGeom prst="rect">
            <a:avLst/>
          </a:prstGeom>
        </p:spPr>
      </p:pic>
      <p:pic>
        <p:nvPicPr>
          <p:cNvPr id="1026" name="Picture 2" descr="Plus icon - Free download on Iconfinder">
            <a:extLst>
              <a:ext uri="{FF2B5EF4-FFF2-40B4-BE49-F238E27FC236}">
                <a16:creationId xmlns:a16="http://schemas.microsoft.com/office/drawing/2014/main" id="{3F87713E-EE10-4840-899B-736E92B8A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47" y="4705069"/>
            <a:ext cx="257876" cy="2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us icon - Free download on Iconfinder">
            <a:extLst>
              <a:ext uri="{FF2B5EF4-FFF2-40B4-BE49-F238E27FC236}">
                <a16:creationId xmlns:a16="http://schemas.microsoft.com/office/drawing/2014/main" id="{865B4AFC-C8A0-814F-856A-BE2668125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98" y="4615642"/>
            <a:ext cx="257877" cy="2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lus icon - Free download on Iconfinder">
            <a:extLst>
              <a:ext uri="{FF2B5EF4-FFF2-40B4-BE49-F238E27FC236}">
                <a16:creationId xmlns:a16="http://schemas.microsoft.com/office/drawing/2014/main" id="{7F3A432C-16A6-964E-9B0D-A4667F76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31" y="4706705"/>
            <a:ext cx="257877" cy="25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 links en rechts 2">
            <a:extLst>
              <a:ext uri="{FF2B5EF4-FFF2-40B4-BE49-F238E27FC236}">
                <a16:creationId xmlns:a16="http://schemas.microsoft.com/office/drawing/2014/main" id="{768A5BC7-5AFB-9142-93BE-CBD55FA978FD}"/>
              </a:ext>
            </a:extLst>
          </p:cNvPr>
          <p:cNvSpPr/>
          <p:nvPr/>
        </p:nvSpPr>
        <p:spPr>
          <a:xfrm>
            <a:off x="9234101" y="4618274"/>
            <a:ext cx="449128" cy="257877"/>
          </a:xfrm>
          <a:prstGeom prst="left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Wolkvormige toelichting 1">
            <a:hlinkClick r:id="rId6"/>
            <a:extLst>
              <a:ext uri="{FF2B5EF4-FFF2-40B4-BE49-F238E27FC236}">
                <a16:creationId xmlns:a16="http://schemas.microsoft.com/office/drawing/2014/main" id="{77C62488-C351-C248-9C00-3F05F41D5EC2}"/>
              </a:ext>
            </a:extLst>
          </p:cNvPr>
          <p:cNvSpPr/>
          <p:nvPr/>
        </p:nvSpPr>
        <p:spPr>
          <a:xfrm>
            <a:off x="7710888" y="1081067"/>
            <a:ext cx="3495554" cy="1921726"/>
          </a:xfrm>
          <a:prstGeom prst="cloudCallout">
            <a:avLst>
              <a:gd name="adj1" fmla="val -10558"/>
              <a:gd name="adj2" fmla="val 93958"/>
            </a:avLst>
          </a:prstGeom>
          <a:solidFill>
            <a:srgbClr val="1773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bg1"/>
                </a:solidFill>
              </a:rPr>
              <a:t>IT TAKES THE REGION </a:t>
            </a:r>
          </a:p>
          <a:p>
            <a:pPr algn="ctr"/>
            <a:r>
              <a:rPr lang="nl-NL" b="1" dirty="0">
                <a:solidFill>
                  <a:schemeClr val="bg1"/>
                </a:solidFill>
              </a:rPr>
              <a:t>TO EDUCATE A CHILD…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44C9D620-7145-5543-98A0-7F8074EE7AC6}"/>
              </a:ext>
            </a:extLst>
          </p:cNvPr>
          <p:cNvSpPr txBox="1"/>
          <p:nvPr/>
        </p:nvSpPr>
        <p:spPr>
          <a:xfrm>
            <a:off x="7013123" y="5585703"/>
            <a:ext cx="3499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b="1" dirty="0">
                <a:solidFill>
                  <a:srgbClr val="1773D2"/>
                </a:solidFill>
                <a:hlinkClick r:id="rId7"/>
              </a:rPr>
              <a:t>https://en.unesco.org/themes/education-sustainable-development/toolbox</a:t>
            </a:r>
            <a:endParaRPr lang="nl-NL" sz="800" b="1" dirty="0">
              <a:solidFill>
                <a:srgbClr val="1773D2"/>
              </a:solidFill>
            </a:endParaRPr>
          </a:p>
          <a:p>
            <a:endParaRPr lang="nl-NL" sz="800" dirty="0">
              <a:solidFill>
                <a:srgbClr val="1773D2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BD005E-E0B2-2641-ADCF-1A6B2CD86D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9969" y="133437"/>
            <a:ext cx="1540670" cy="1534628"/>
          </a:xfrm>
          <a:prstGeom prst="rect">
            <a:avLst/>
          </a:prstGeom>
          <a:effectLst/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F7465C78-173C-3348-9F73-3BF94E70D584}"/>
              </a:ext>
            </a:extLst>
          </p:cNvPr>
          <p:cNvSpPr txBox="1"/>
          <p:nvPr/>
        </p:nvSpPr>
        <p:spPr>
          <a:xfrm>
            <a:off x="10433320" y="608363"/>
            <a:ext cx="144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chemeClr val="bg1"/>
                </a:solidFill>
              </a:rPr>
              <a:t>SPARK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272A326-50EE-3440-82AD-6C6255D3B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861" y="453220"/>
            <a:ext cx="5087014" cy="508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9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kust&#10;&#10;Automatisch gegenereerde beschrijving">
            <a:extLst>
              <a:ext uri="{FF2B5EF4-FFF2-40B4-BE49-F238E27FC236}">
                <a16:creationId xmlns:a16="http://schemas.microsoft.com/office/drawing/2014/main" id="{7D76AC82-A929-4118-A425-9CFC24A6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BBAAB52F-8F5D-E846-8D3C-6A390ECAE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204" y="-700313"/>
            <a:ext cx="8122739" cy="8298541"/>
          </a:xfrm>
          <a:prstGeom prst="rect">
            <a:avLst/>
          </a:prstGeom>
        </p:spPr>
      </p:pic>
      <p:sp>
        <p:nvSpPr>
          <p:cNvPr id="11" name="Ovaal 10">
            <a:extLst>
              <a:ext uri="{FF2B5EF4-FFF2-40B4-BE49-F238E27FC236}">
                <a16:creationId xmlns:a16="http://schemas.microsoft.com/office/drawing/2014/main" id="{6F7B013D-CBAE-E34C-B54C-980D76D83AA1}"/>
              </a:ext>
            </a:extLst>
          </p:cNvPr>
          <p:cNvSpPr/>
          <p:nvPr/>
        </p:nvSpPr>
        <p:spPr>
          <a:xfrm>
            <a:off x="5663657" y="3429000"/>
            <a:ext cx="3069772" cy="2286000"/>
          </a:xfrm>
          <a:prstGeom prst="ellipse">
            <a:avLst/>
          </a:prstGeom>
          <a:solidFill>
            <a:schemeClr val="bg1">
              <a:alpha val="643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/>
          </a:p>
          <a:p>
            <a:pPr algn="ctr"/>
            <a:r>
              <a:rPr lang="nl-NL" b="1" dirty="0">
                <a:solidFill>
                  <a:srgbClr val="45588B"/>
                </a:solidFill>
              </a:rPr>
              <a:t>ECONOMY</a:t>
            </a:r>
          </a:p>
          <a:p>
            <a:pPr algn="ctr"/>
            <a:endParaRPr lang="nl-NL" b="1" dirty="0">
              <a:solidFill>
                <a:srgbClr val="45588B"/>
              </a:solidFill>
            </a:endParaRPr>
          </a:p>
          <a:p>
            <a:pPr algn="ctr"/>
            <a:r>
              <a:rPr lang="nl-NL" sz="1400" b="1" dirty="0">
                <a:solidFill>
                  <a:srgbClr val="45588B"/>
                </a:solidFill>
              </a:rPr>
              <a:t>CIRCULAR BUSINESSES FOR BROAD PROSPERITY</a:t>
            </a:r>
          </a:p>
          <a:p>
            <a:pPr algn="ctr"/>
            <a:endParaRPr lang="nl-NL" dirty="0"/>
          </a:p>
          <a:p>
            <a:pPr algn="ctr"/>
            <a:endParaRPr lang="nl-NL" sz="1600" dirty="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489F7C36-FDEF-E04D-A6DA-AAB8D039F19F}"/>
              </a:ext>
            </a:extLst>
          </p:cNvPr>
          <p:cNvSpPr/>
          <p:nvPr/>
        </p:nvSpPr>
        <p:spPr>
          <a:xfrm>
            <a:off x="2671085" y="3448957"/>
            <a:ext cx="3069772" cy="2286000"/>
          </a:xfrm>
          <a:prstGeom prst="ellipse">
            <a:avLst/>
          </a:prstGeom>
          <a:solidFill>
            <a:schemeClr val="bg1">
              <a:alpha val="643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b="1" dirty="0">
              <a:solidFill>
                <a:srgbClr val="45588B"/>
              </a:solidFill>
            </a:endParaRPr>
          </a:p>
          <a:p>
            <a:pPr algn="ctr"/>
            <a:r>
              <a:rPr lang="nl-NL" b="1" dirty="0">
                <a:solidFill>
                  <a:srgbClr val="45588B"/>
                </a:solidFill>
              </a:rPr>
              <a:t>ART &amp; CULTURE</a:t>
            </a:r>
          </a:p>
          <a:p>
            <a:pPr algn="ctr"/>
            <a:endParaRPr lang="nl-NL" b="1" dirty="0">
              <a:solidFill>
                <a:srgbClr val="45588B"/>
              </a:solidFill>
            </a:endParaRPr>
          </a:p>
          <a:p>
            <a:pPr algn="ctr"/>
            <a:r>
              <a:rPr lang="nl-NL" sz="1400" b="1" dirty="0">
                <a:solidFill>
                  <a:srgbClr val="45588B"/>
                </a:solidFill>
              </a:rPr>
              <a:t>IMAGINATION &amp; COMMUNITY BUILDING FOR BROAD PROSPERITY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2EBECEA9-839B-EF48-9FA2-45736613A844}"/>
              </a:ext>
            </a:extLst>
          </p:cNvPr>
          <p:cNvSpPr/>
          <p:nvPr/>
        </p:nvSpPr>
        <p:spPr>
          <a:xfrm>
            <a:off x="5682345" y="1382485"/>
            <a:ext cx="3069772" cy="2286000"/>
          </a:xfrm>
          <a:prstGeom prst="ellipse">
            <a:avLst/>
          </a:prstGeom>
          <a:solidFill>
            <a:schemeClr val="bg1">
              <a:alpha val="643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45588B"/>
                </a:solidFill>
              </a:rPr>
              <a:t>POLICY</a:t>
            </a:r>
          </a:p>
          <a:p>
            <a:pPr algn="ctr"/>
            <a:endParaRPr lang="nl-NL" b="1" dirty="0">
              <a:solidFill>
                <a:srgbClr val="45588B"/>
              </a:solidFill>
            </a:endParaRPr>
          </a:p>
          <a:p>
            <a:pPr algn="ctr"/>
            <a:r>
              <a:rPr lang="nl-NL" sz="1400" b="1" dirty="0">
                <a:solidFill>
                  <a:srgbClr val="45588B"/>
                </a:solidFill>
              </a:rPr>
              <a:t>GOVERNANCE FOR BROAD PROSPERITY</a:t>
            </a:r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6336204D-82C1-A445-98C7-0CEA2489AF66}"/>
              </a:ext>
            </a:extLst>
          </p:cNvPr>
          <p:cNvSpPr/>
          <p:nvPr/>
        </p:nvSpPr>
        <p:spPr>
          <a:xfrm>
            <a:off x="2744383" y="1382485"/>
            <a:ext cx="3069772" cy="2286000"/>
          </a:xfrm>
          <a:prstGeom prst="ellipse">
            <a:avLst/>
          </a:prstGeom>
          <a:solidFill>
            <a:schemeClr val="bg1">
              <a:alpha val="643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rgbClr val="45588B"/>
                </a:solidFill>
              </a:rPr>
              <a:t>EDUCATION</a:t>
            </a:r>
          </a:p>
          <a:p>
            <a:pPr algn="ctr"/>
            <a:endParaRPr lang="nl-NL" b="1" dirty="0">
              <a:solidFill>
                <a:srgbClr val="45588B"/>
              </a:solidFill>
            </a:endParaRPr>
          </a:p>
          <a:p>
            <a:pPr algn="ctr"/>
            <a:r>
              <a:rPr lang="nl-NL" sz="1400" b="1" dirty="0">
                <a:solidFill>
                  <a:srgbClr val="45588B"/>
                </a:solidFill>
              </a:rPr>
              <a:t>LEARNING FOR BROAD PROPSERITY</a:t>
            </a:r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F89CAAAA-2C5C-2B4A-A292-38EC14D21F60}"/>
              </a:ext>
            </a:extLst>
          </p:cNvPr>
          <p:cNvSpPr/>
          <p:nvPr/>
        </p:nvSpPr>
        <p:spPr>
          <a:xfrm>
            <a:off x="4597718" y="2958353"/>
            <a:ext cx="2215878" cy="1242172"/>
          </a:xfrm>
          <a:prstGeom prst="ellipse">
            <a:avLst/>
          </a:prstGeom>
          <a:solidFill>
            <a:srgbClr val="FFC000">
              <a:alpha val="6431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>
                <a:solidFill>
                  <a:schemeClr val="tx2">
                    <a:lumMod val="50000"/>
                  </a:schemeClr>
                </a:solidFill>
                <a:hlinkClick r:id="rId5"/>
              </a:rPr>
              <a:t>MISSION BASED TRANSITION in the REGION</a:t>
            </a:r>
            <a:endParaRPr lang="nl-NL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 descr="Geluk op 1">
            <a:extLst>
              <a:ext uri="{FF2B5EF4-FFF2-40B4-BE49-F238E27FC236}">
                <a16:creationId xmlns:a16="http://schemas.microsoft.com/office/drawing/2014/main" id="{659018C5-EE5C-9C44-ABAA-62F046D54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651" y="500743"/>
            <a:ext cx="1845311" cy="259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oogle Shape;510;p1">
            <a:extLst>
              <a:ext uri="{FF2B5EF4-FFF2-40B4-BE49-F238E27FC236}">
                <a16:creationId xmlns:a16="http://schemas.microsoft.com/office/drawing/2014/main" id="{76173043-EB68-DC43-A9C0-03F75C54EC5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261316" y="4591957"/>
            <a:ext cx="2664959" cy="138248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32" name="Picture 8" descr="Leeuwarden-Fryslân 2028 - Home | Facebook">
            <a:extLst>
              <a:ext uri="{FF2B5EF4-FFF2-40B4-BE49-F238E27FC236}">
                <a16:creationId xmlns:a16="http://schemas.microsoft.com/office/drawing/2014/main" id="{160B8E29-87F6-534B-AEB6-140E35765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3" y="4591957"/>
            <a:ext cx="1957387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8EC7BE79-198E-6F45-BA17-7CCC19EE8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735" y="545459"/>
            <a:ext cx="1987821" cy="198002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565C22B-B8C0-D842-802B-834F70551E39}"/>
              </a:ext>
            </a:extLst>
          </p:cNvPr>
          <p:cNvSpPr/>
          <p:nvPr/>
        </p:nvSpPr>
        <p:spPr>
          <a:xfrm>
            <a:off x="9157736" y="6273737"/>
            <a:ext cx="2835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http://</a:t>
            </a:r>
            <a:r>
              <a:rPr lang="nl-NL" dirty="0" err="1">
                <a:solidFill>
                  <a:schemeClr val="bg1"/>
                </a:solidFill>
              </a:rPr>
              <a:t>www.bluedelta.world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7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7231" y="960684"/>
            <a:ext cx="1111846" cy="68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0282" y="1436191"/>
            <a:ext cx="1431837" cy="64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254" y="2175648"/>
            <a:ext cx="1516336" cy="5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223" y="1483300"/>
            <a:ext cx="1308682" cy="64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02501" y="42591"/>
            <a:ext cx="1296041" cy="544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952" y="631132"/>
            <a:ext cx="1856212" cy="1097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38363" y="2406832"/>
            <a:ext cx="1082410" cy="7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56623" y="4842927"/>
            <a:ext cx="2011839" cy="64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4743" y="3137346"/>
            <a:ext cx="1320800" cy="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7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59348" y="1570353"/>
            <a:ext cx="1129316" cy="85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7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969291" y="2206349"/>
            <a:ext cx="942162" cy="86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7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64889" y="729758"/>
            <a:ext cx="1398643" cy="7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3450" y="120141"/>
            <a:ext cx="963874" cy="42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7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95775" y="793523"/>
            <a:ext cx="1198488" cy="40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77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406910" y="3404335"/>
            <a:ext cx="1678020" cy="265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7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28532" y="5227465"/>
            <a:ext cx="3253172" cy="51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7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331519" y="-11160"/>
            <a:ext cx="1019756" cy="101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77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658203" y="3970307"/>
            <a:ext cx="1562028" cy="275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77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1372849" y="181584"/>
            <a:ext cx="652714" cy="118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77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140807" y="1857671"/>
            <a:ext cx="1094742" cy="68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77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621712" y="1600104"/>
            <a:ext cx="1080595" cy="90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77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-72485" y="4356844"/>
            <a:ext cx="2173204" cy="144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7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49393" y="2817237"/>
            <a:ext cx="1104736" cy="55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77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144394" y="112461"/>
            <a:ext cx="2058987" cy="389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77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3371215" y="3753153"/>
            <a:ext cx="966174" cy="355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77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2080611" y="6365650"/>
            <a:ext cx="2276785" cy="35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77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10869751" y="4475976"/>
            <a:ext cx="1248055" cy="99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77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230101" y="559064"/>
            <a:ext cx="2176462" cy="50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77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458862" y="3968673"/>
            <a:ext cx="1792551" cy="454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77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9342550" y="951444"/>
            <a:ext cx="1152346" cy="42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77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10719" y="3485484"/>
            <a:ext cx="1196447" cy="829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77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2658047" y="146079"/>
            <a:ext cx="1356283" cy="37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7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525839" y="2640969"/>
            <a:ext cx="1431037" cy="565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7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41855" y="6300136"/>
            <a:ext cx="1730375" cy="43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7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10178679" y="6329289"/>
            <a:ext cx="1982278" cy="408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77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2212689" y="2505957"/>
            <a:ext cx="1575975" cy="652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7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3518634" y="655891"/>
            <a:ext cx="1613277" cy="344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7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141855" y="4342233"/>
            <a:ext cx="1958864" cy="41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7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9455299" y="2742427"/>
            <a:ext cx="1008313" cy="684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7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7988652" y="1202587"/>
            <a:ext cx="1209454" cy="55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7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4948975" y="1026965"/>
            <a:ext cx="1310170" cy="374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7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4325272" y="4441601"/>
            <a:ext cx="1947861" cy="39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7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6769160" y="1465248"/>
            <a:ext cx="1481671" cy="77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7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2568260" y="4256831"/>
            <a:ext cx="1231160" cy="4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7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4465286" y="6268666"/>
            <a:ext cx="1947862" cy="46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77"/>
          <p:cNvPicPr preferRelativeResize="0"/>
          <p:nvPr/>
        </p:nvPicPr>
        <p:blipFill rotWithShape="1">
          <a:blip r:embed="rId48">
            <a:alphaModFix/>
          </a:blip>
          <a:srcRect/>
          <a:stretch/>
        </p:blipFill>
        <p:spPr>
          <a:xfrm>
            <a:off x="8346624" y="6229356"/>
            <a:ext cx="1431838" cy="54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7"/>
          <p:cNvPicPr preferRelativeResize="0"/>
          <p:nvPr/>
        </p:nvPicPr>
        <p:blipFill rotWithShape="1">
          <a:blip r:embed="rId49">
            <a:alphaModFix/>
          </a:blip>
          <a:srcRect/>
          <a:stretch/>
        </p:blipFill>
        <p:spPr>
          <a:xfrm>
            <a:off x="8374240" y="116040"/>
            <a:ext cx="1944438" cy="506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77"/>
          <p:cNvPicPr preferRelativeResize="0"/>
          <p:nvPr/>
        </p:nvPicPr>
        <p:blipFill rotWithShape="1">
          <a:blip r:embed="rId50">
            <a:alphaModFix/>
          </a:blip>
          <a:srcRect/>
          <a:stretch/>
        </p:blipFill>
        <p:spPr>
          <a:xfrm>
            <a:off x="6262402" y="166234"/>
            <a:ext cx="1915270" cy="376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77"/>
          <p:cNvPicPr preferRelativeResize="0"/>
          <p:nvPr/>
        </p:nvPicPr>
        <p:blipFill rotWithShape="1">
          <a:blip r:embed="rId51">
            <a:alphaModFix/>
          </a:blip>
          <a:srcRect/>
          <a:stretch/>
        </p:blipFill>
        <p:spPr>
          <a:xfrm>
            <a:off x="5754326" y="1150939"/>
            <a:ext cx="1516625" cy="49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77"/>
          <p:cNvPicPr preferRelativeResize="0"/>
          <p:nvPr/>
        </p:nvPicPr>
        <p:blipFill rotWithShape="1">
          <a:blip r:embed="rId52">
            <a:alphaModFix/>
          </a:blip>
          <a:srcRect/>
          <a:stretch/>
        </p:blipFill>
        <p:spPr>
          <a:xfrm>
            <a:off x="4904532" y="5526269"/>
            <a:ext cx="1860960" cy="595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77"/>
          <p:cNvPicPr preferRelativeResize="0"/>
          <p:nvPr/>
        </p:nvPicPr>
        <p:blipFill rotWithShape="1">
          <a:blip r:embed="rId53">
            <a:alphaModFix/>
          </a:blip>
          <a:srcRect/>
          <a:stretch/>
        </p:blipFill>
        <p:spPr>
          <a:xfrm>
            <a:off x="6577149" y="6247522"/>
            <a:ext cx="1613278" cy="47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77"/>
          <p:cNvPicPr preferRelativeResize="0"/>
          <p:nvPr/>
        </p:nvPicPr>
        <p:blipFill rotWithShape="1">
          <a:blip r:embed="rId54">
            <a:alphaModFix/>
          </a:blip>
          <a:srcRect/>
          <a:stretch/>
        </p:blipFill>
        <p:spPr>
          <a:xfrm>
            <a:off x="7408115" y="631132"/>
            <a:ext cx="880984" cy="704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77"/>
          <p:cNvPicPr preferRelativeResize="0"/>
          <p:nvPr/>
        </p:nvPicPr>
        <p:blipFill rotWithShape="1">
          <a:blip r:embed="rId55">
            <a:alphaModFix/>
          </a:blip>
          <a:srcRect/>
          <a:stretch/>
        </p:blipFill>
        <p:spPr>
          <a:xfrm>
            <a:off x="96461" y="5674713"/>
            <a:ext cx="1117600" cy="5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77"/>
          <p:cNvPicPr preferRelativeResize="0"/>
          <p:nvPr/>
        </p:nvPicPr>
        <p:blipFill rotWithShape="1">
          <a:blip r:embed="rId56">
            <a:alphaModFix/>
          </a:blip>
          <a:srcRect/>
          <a:stretch/>
        </p:blipFill>
        <p:spPr>
          <a:xfrm>
            <a:off x="10921288" y="2168137"/>
            <a:ext cx="1055931" cy="519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77"/>
          <p:cNvPicPr preferRelativeResize="0"/>
          <p:nvPr/>
        </p:nvPicPr>
        <p:blipFill rotWithShape="1">
          <a:blip r:embed="rId57">
            <a:alphaModFix/>
          </a:blip>
          <a:srcRect/>
          <a:stretch/>
        </p:blipFill>
        <p:spPr>
          <a:xfrm>
            <a:off x="11031571" y="3437282"/>
            <a:ext cx="853833" cy="1026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77"/>
          <p:cNvPicPr preferRelativeResize="0"/>
          <p:nvPr/>
        </p:nvPicPr>
        <p:blipFill rotWithShape="1">
          <a:blip r:embed="rId58">
            <a:alphaModFix/>
          </a:blip>
          <a:srcRect/>
          <a:stretch/>
        </p:blipFill>
        <p:spPr>
          <a:xfrm>
            <a:off x="1346042" y="5865852"/>
            <a:ext cx="2237694" cy="31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7"/>
          <p:cNvPicPr preferRelativeResize="0"/>
          <p:nvPr/>
        </p:nvPicPr>
        <p:blipFill rotWithShape="1">
          <a:blip r:embed="rId59">
            <a:alphaModFix/>
          </a:blip>
          <a:srcRect/>
          <a:stretch/>
        </p:blipFill>
        <p:spPr>
          <a:xfrm>
            <a:off x="6858778" y="5296622"/>
            <a:ext cx="1787113" cy="773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77"/>
          <p:cNvPicPr preferRelativeResize="0"/>
          <p:nvPr/>
        </p:nvPicPr>
        <p:blipFill rotWithShape="1">
          <a:blip r:embed="rId60">
            <a:alphaModFix/>
          </a:blip>
          <a:srcRect/>
          <a:stretch/>
        </p:blipFill>
        <p:spPr>
          <a:xfrm>
            <a:off x="3513685" y="5573660"/>
            <a:ext cx="1506001" cy="50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77"/>
          <p:cNvPicPr preferRelativeResize="0"/>
          <p:nvPr/>
        </p:nvPicPr>
        <p:blipFill rotWithShape="1">
          <a:blip r:embed="rId61">
            <a:alphaModFix/>
          </a:blip>
          <a:srcRect/>
          <a:stretch/>
        </p:blipFill>
        <p:spPr>
          <a:xfrm>
            <a:off x="8409861" y="732967"/>
            <a:ext cx="1787113" cy="35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7"/>
          <p:cNvPicPr preferRelativeResize="0"/>
          <p:nvPr/>
        </p:nvPicPr>
        <p:blipFill rotWithShape="1">
          <a:blip r:embed="rId62">
            <a:alphaModFix/>
          </a:blip>
          <a:srcRect/>
          <a:stretch/>
        </p:blipFill>
        <p:spPr>
          <a:xfrm>
            <a:off x="9929740" y="4148785"/>
            <a:ext cx="1844546" cy="726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7"/>
          <p:cNvPicPr preferRelativeResize="0"/>
          <p:nvPr/>
        </p:nvPicPr>
        <p:blipFill rotWithShape="1">
          <a:blip r:embed="rId63">
            <a:alphaModFix/>
          </a:blip>
          <a:srcRect/>
          <a:stretch/>
        </p:blipFill>
        <p:spPr>
          <a:xfrm>
            <a:off x="4302292" y="3325849"/>
            <a:ext cx="1947171" cy="48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77"/>
          <p:cNvPicPr preferRelativeResize="0"/>
          <p:nvPr/>
        </p:nvPicPr>
        <p:blipFill rotWithShape="1">
          <a:blip r:embed="rId64">
            <a:alphaModFix/>
          </a:blip>
          <a:srcRect/>
          <a:stretch/>
        </p:blipFill>
        <p:spPr>
          <a:xfrm>
            <a:off x="9255791" y="1490648"/>
            <a:ext cx="1248055" cy="976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77"/>
          <p:cNvPicPr preferRelativeResize="0"/>
          <p:nvPr/>
        </p:nvPicPr>
        <p:blipFill rotWithShape="1">
          <a:blip r:embed="rId65">
            <a:alphaModFix/>
          </a:blip>
          <a:srcRect/>
          <a:stretch/>
        </p:blipFill>
        <p:spPr>
          <a:xfrm>
            <a:off x="1969836" y="4828114"/>
            <a:ext cx="2901910" cy="448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77"/>
          <p:cNvPicPr preferRelativeResize="0"/>
          <p:nvPr/>
        </p:nvPicPr>
        <p:blipFill rotWithShape="1">
          <a:blip r:embed="rId66">
            <a:alphaModFix/>
          </a:blip>
          <a:srcRect/>
          <a:stretch/>
        </p:blipFill>
        <p:spPr>
          <a:xfrm>
            <a:off x="7009704" y="2552536"/>
            <a:ext cx="1780381" cy="58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77"/>
          <p:cNvPicPr preferRelativeResize="0"/>
          <p:nvPr/>
        </p:nvPicPr>
        <p:blipFill rotWithShape="1">
          <a:blip r:embed="rId67">
            <a:alphaModFix/>
          </a:blip>
          <a:srcRect/>
          <a:stretch/>
        </p:blipFill>
        <p:spPr>
          <a:xfrm>
            <a:off x="3843647" y="2001316"/>
            <a:ext cx="1071988" cy="68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77"/>
          <p:cNvPicPr preferRelativeResize="0"/>
          <p:nvPr/>
        </p:nvPicPr>
        <p:blipFill rotWithShape="1">
          <a:blip r:embed="rId68">
            <a:alphaModFix/>
          </a:blip>
          <a:srcRect/>
          <a:stretch/>
        </p:blipFill>
        <p:spPr>
          <a:xfrm>
            <a:off x="4649015" y="1514800"/>
            <a:ext cx="1535883" cy="70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77"/>
          <p:cNvPicPr preferRelativeResize="0"/>
          <p:nvPr/>
        </p:nvPicPr>
        <p:blipFill rotWithShape="1">
          <a:blip r:embed="rId69">
            <a:alphaModFix/>
          </a:blip>
          <a:srcRect/>
          <a:stretch/>
        </p:blipFill>
        <p:spPr>
          <a:xfrm>
            <a:off x="8124196" y="3047484"/>
            <a:ext cx="1374685" cy="536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77"/>
          <p:cNvPicPr preferRelativeResize="0"/>
          <p:nvPr/>
        </p:nvPicPr>
        <p:blipFill rotWithShape="1">
          <a:blip r:embed="rId70">
            <a:alphaModFix/>
          </a:blip>
          <a:srcRect/>
          <a:stretch/>
        </p:blipFill>
        <p:spPr>
          <a:xfrm>
            <a:off x="6812212" y="4842927"/>
            <a:ext cx="1562028" cy="470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77"/>
          <p:cNvPicPr preferRelativeResize="0"/>
          <p:nvPr/>
        </p:nvPicPr>
        <p:blipFill rotWithShape="1">
          <a:blip r:embed="rId71">
            <a:alphaModFix/>
          </a:blip>
          <a:srcRect/>
          <a:stretch/>
        </p:blipFill>
        <p:spPr>
          <a:xfrm>
            <a:off x="8450677" y="5337852"/>
            <a:ext cx="1494859" cy="753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77"/>
          <p:cNvPicPr preferRelativeResize="0"/>
          <p:nvPr/>
        </p:nvPicPr>
        <p:blipFill rotWithShape="1">
          <a:blip r:embed="rId72">
            <a:alphaModFix/>
          </a:blip>
          <a:srcRect/>
          <a:stretch/>
        </p:blipFill>
        <p:spPr>
          <a:xfrm>
            <a:off x="3885106" y="1074250"/>
            <a:ext cx="910027" cy="7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77"/>
          <p:cNvPicPr preferRelativeResize="0"/>
          <p:nvPr/>
        </p:nvPicPr>
        <p:blipFill rotWithShape="1">
          <a:blip r:embed="rId73">
            <a:alphaModFix/>
          </a:blip>
          <a:srcRect/>
          <a:stretch/>
        </p:blipFill>
        <p:spPr>
          <a:xfrm>
            <a:off x="5669528" y="1958508"/>
            <a:ext cx="2108346" cy="7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77"/>
          <p:cNvPicPr preferRelativeResize="0"/>
          <p:nvPr/>
        </p:nvPicPr>
        <p:blipFill rotWithShape="1">
          <a:blip r:embed="rId74">
            <a:alphaModFix/>
          </a:blip>
          <a:srcRect/>
          <a:stretch/>
        </p:blipFill>
        <p:spPr>
          <a:xfrm>
            <a:off x="4142966" y="2341469"/>
            <a:ext cx="1273991" cy="940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77"/>
          <p:cNvPicPr preferRelativeResize="0"/>
          <p:nvPr/>
        </p:nvPicPr>
        <p:blipFill rotWithShape="1">
          <a:blip r:embed="rId75">
            <a:alphaModFix/>
          </a:blip>
          <a:srcRect/>
          <a:stretch/>
        </p:blipFill>
        <p:spPr>
          <a:xfrm>
            <a:off x="9459773" y="5871034"/>
            <a:ext cx="2555360" cy="42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77"/>
          <p:cNvPicPr preferRelativeResize="0"/>
          <p:nvPr/>
        </p:nvPicPr>
        <p:blipFill rotWithShape="1">
          <a:blip r:embed="rId76">
            <a:alphaModFix/>
          </a:blip>
          <a:srcRect/>
          <a:stretch/>
        </p:blipFill>
        <p:spPr>
          <a:xfrm>
            <a:off x="9477651" y="5313890"/>
            <a:ext cx="2499568" cy="487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7"/>
          <p:cNvPicPr preferRelativeResize="0"/>
          <p:nvPr/>
        </p:nvPicPr>
        <p:blipFill rotWithShape="1">
          <a:blip r:embed="rId77">
            <a:alphaModFix/>
          </a:blip>
          <a:srcRect/>
          <a:stretch/>
        </p:blipFill>
        <p:spPr>
          <a:xfrm>
            <a:off x="6110244" y="3181697"/>
            <a:ext cx="1845413" cy="5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77"/>
          <p:cNvPicPr preferRelativeResize="0"/>
          <p:nvPr/>
        </p:nvPicPr>
        <p:blipFill rotWithShape="1">
          <a:blip r:embed="rId78">
            <a:alphaModFix/>
          </a:blip>
          <a:srcRect/>
          <a:stretch/>
        </p:blipFill>
        <p:spPr>
          <a:xfrm>
            <a:off x="8383310" y="4803374"/>
            <a:ext cx="2246464" cy="58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77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6764690" y="3760501"/>
            <a:ext cx="1359506" cy="636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77"/>
          <p:cNvPicPr preferRelativeResize="0"/>
          <p:nvPr/>
        </p:nvPicPr>
        <p:blipFill rotWithShape="1">
          <a:blip r:embed="rId80">
            <a:alphaModFix/>
          </a:blip>
          <a:srcRect/>
          <a:stretch/>
        </p:blipFill>
        <p:spPr>
          <a:xfrm>
            <a:off x="7478840" y="3668517"/>
            <a:ext cx="1825625" cy="446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77"/>
          <p:cNvPicPr preferRelativeResize="0"/>
          <p:nvPr/>
        </p:nvPicPr>
        <p:blipFill rotWithShape="1">
          <a:blip r:embed="rId81">
            <a:alphaModFix/>
          </a:blip>
          <a:srcRect/>
          <a:stretch/>
        </p:blipFill>
        <p:spPr>
          <a:xfrm>
            <a:off x="10118400" y="2819772"/>
            <a:ext cx="1908084" cy="71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77"/>
          <p:cNvPicPr preferRelativeResize="0"/>
          <p:nvPr/>
        </p:nvPicPr>
        <p:blipFill rotWithShape="1">
          <a:blip r:embed="rId82">
            <a:alphaModFix/>
          </a:blip>
          <a:srcRect/>
          <a:stretch/>
        </p:blipFill>
        <p:spPr>
          <a:xfrm>
            <a:off x="6358662" y="3978282"/>
            <a:ext cx="1824484" cy="918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77"/>
          <p:cNvPicPr preferRelativeResize="0"/>
          <p:nvPr/>
        </p:nvPicPr>
        <p:blipFill rotWithShape="1">
          <a:blip r:embed="rId83">
            <a:alphaModFix/>
          </a:blip>
          <a:srcRect/>
          <a:stretch/>
        </p:blipFill>
        <p:spPr>
          <a:xfrm>
            <a:off x="8070035" y="4080180"/>
            <a:ext cx="1806805" cy="808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7"/>
          <p:cNvPicPr preferRelativeResize="0"/>
          <p:nvPr/>
        </p:nvPicPr>
        <p:blipFill rotWithShape="1">
          <a:blip r:embed="rId84">
            <a:alphaModFix/>
          </a:blip>
          <a:srcRect/>
          <a:stretch/>
        </p:blipFill>
        <p:spPr>
          <a:xfrm>
            <a:off x="9477651" y="3639488"/>
            <a:ext cx="1444940" cy="7688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59A3CBF-578D-A240-BC01-F6D5FD452B1A}"/>
              </a:ext>
            </a:extLst>
          </p:cNvPr>
          <p:cNvSpPr/>
          <p:nvPr/>
        </p:nvSpPr>
        <p:spPr>
          <a:xfrm>
            <a:off x="4092128" y="2709798"/>
            <a:ext cx="4419455" cy="225825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8" name="Afbeelding 107">
            <a:extLst>
              <a:ext uri="{FF2B5EF4-FFF2-40B4-BE49-F238E27FC236}">
                <a16:creationId xmlns:a16="http://schemas.microsoft.com/office/drawing/2014/main" id="{AEB7CE69-516A-A64B-86FC-BBC661C4A465}"/>
              </a:ext>
            </a:extLst>
          </p:cNvPr>
          <p:cNvPicPr>
            <a:picLocks noChangeAspect="1"/>
          </p:cNvPicPr>
          <p:nvPr/>
        </p:nvPicPr>
        <p:blipFill>
          <a:blip r:embed="rId85"/>
          <a:stretch>
            <a:fillRect/>
          </a:stretch>
        </p:blipFill>
        <p:spPr>
          <a:xfrm>
            <a:off x="5387531" y="3281089"/>
            <a:ext cx="1888295" cy="110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1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B4E37C7D-6240-4A96-B756-F95C25B22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088912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hlinkClick r:id="rId3"/>
            <a:extLst>
              <a:ext uri="{FF2B5EF4-FFF2-40B4-BE49-F238E27FC236}">
                <a16:creationId xmlns:a16="http://schemas.microsoft.com/office/drawing/2014/main" id="{5E5120AF-F924-4B46-B21A-CF0A6DC26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1490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natuur, kust&#10;&#10;Automatisch gegenereerde beschrijving">
            <a:extLst>
              <a:ext uri="{FF2B5EF4-FFF2-40B4-BE49-F238E27FC236}">
                <a16:creationId xmlns:a16="http://schemas.microsoft.com/office/drawing/2014/main" id="{7D76AC82-A929-4118-A425-9CFC24A6F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34" t="29076" r="7224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536ADAE-F290-A848-BE6A-62E715031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72" y="-1030601"/>
            <a:ext cx="12524010" cy="9341906"/>
          </a:xfrm>
          <a:prstGeom prst="rect">
            <a:avLst/>
          </a:prstGeom>
        </p:spPr>
      </p:pic>
      <p:pic>
        <p:nvPicPr>
          <p:cNvPr id="13" name="Google Shape;510;p1">
            <a:extLst>
              <a:ext uri="{FF2B5EF4-FFF2-40B4-BE49-F238E27FC236}">
                <a16:creationId xmlns:a16="http://schemas.microsoft.com/office/drawing/2014/main" id="{D53E2002-DCBE-6244-BB21-4AB38B6D91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22709" y="5027509"/>
            <a:ext cx="1059421" cy="5376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5B50ECAD-B0DC-B94A-A54F-0AD5DC27ADCC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FFFFFF">
              <a:alpha val="8666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800" dirty="0">
              <a:solidFill>
                <a:srgbClr val="1F4380"/>
              </a:solidFill>
            </a:endParaRPr>
          </a:p>
        </p:txBody>
      </p:sp>
      <p:sp>
        <p:nvSpPr>
          <p:cNvPr id="12" name="Google Shape;508;p1">
            <a:extLst>
              <a:ext uri="{FF2B5EF4-FFF2-40B4-BE49-F238E27FC236}">
                <a16:creationId xmlns:a16="http://schemas.microsoft.com/office/drawing/2014/main" id="{0A9527B5-81B4-7C43-93A6-6162EE83F719}"/>
              </a:ext>
            </a:extLst>
          </p:cNvPr>
          <p:cNvSpPr/>
          <p:nvPr/>
        </p:nvSpPr>
        <p:spPr>
          <a:xfrm>
            <a:off x="1" y="2192026"/>
            <a:ext cx="12191999" cy="276435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C26EE2-8889-F94E-AF8A-650A85ADA441}"/>
              </a:ext>
            </a:extLst>
          </p:cNvPr>
          <p:cNvSpPr txBox="1"/>
          <p:nvPr/>
        </p:nvSpPr>
        <p:spPr>
          <a:xfrm>
            <a:off x="7270945" y="2571459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accent1">
                    <a:lumMod val="50000"/>
                  </a:schemeClr>
                </a:solidFill>
              </a:rPr>
              <a:t> 7 DESIGN PRINCIPLES FOR A CIRCULAR ECONOMY</a:t>
            </a:r>
            <a:endParaRPr lang="nl-NL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nl-NL" dirty="0"/>
          </a:p>
        </p:txBody>
      </p:sp>
      <p:pic>
        <p:nvPicPr>
          <p:cNvPr id="12290" name="Picture 2" descr="De 7 pijlers van de Circulaire Economie volgens Metabolic">
            <a:extLst>
              <a:ext uri="{FF2B5EF4-FFF2-40B4-BE49-F238E27FC236}">
                <a16:creationId xmlns:a16="http://schemas.microsoft.com/office/drawing/2014/main" id="{FAAF8116-87DE-4342-9F5D-175958649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555" y="1240068"/>
            <a:ext cx="4800568" cy="480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7890EC9-ED43-E649-9E20-05DE24EB2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20" y="2348623"/>
            <a:ext cx="1365030" cy="86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2444</TotalTime>
  <Words>1037</Words>
  <Application>Microsoft Macintosh PowerPoint</Application>
  <PresentationFormat>Breedbeeld</PresentationFormat>
  <Paragraphs>172</Paragraphs>
  <Slides>23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2" baseType="lpstr">
      <vt:lpstr>Arial</vt:lpstr>
      <vt:lpstr>Bebas Neue</vt:lpstr>
      <vt:lpstr>Calibri</vt:lpstr>
      <vt:lpstr>Calibri Light</vt:lpstr>
      <vt:lpstr>Droid Sans</vt:lpstr>
      <vt:lpstr>inherit</vt:lpstr>
      <vt:lpstr>Times New Roman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Helena Swart</dc:creator>
  <cp:lastModifiedBy>Helena Swart</cp:lastModifiedBy>
  <cp:revision>5</cp:revision>
  <dcterms:created xsi:type="dcterms:W3CDTF">2022-03-27T13:44:48Z</dcterms:created>
  <dcterms:modified xsi:type="dcterms:W3CDTF">2022-03-29T06:28:55Z</dcterms:modified>
</cp:coreProperties>
</file>