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4" r:id="rId2"/>
    <p:sldId id="325" r:id="rId3"/>
    <p:sldId id="327" r:id="rId4"/>
    <p:sldId id="319" r:id="rId5"/>
    <p:sldId id="326" r:id="rId6"/>
    <p:sldId id="308" r:id="rId7"/>
    <p:sldId id="322" r:id="rId8"/>
    <p:sldId id="328" r:id="rId9"/>
  </p:sldIdLst>
  <p:sldSz cx="9144000" cy="6858000" type="screen4x3"/>
  <p:notesSz cx="6858000" cy="994568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de Ham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FAC67-9084-4793-8896-C9CE498A29F0}" v="147" dt="2022-03-28T18:29:02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5"/>
    <p:restoredTop sz="94072" autoAdjust="0"/>
  </p:normalViewPr>
  <p:slideViewPr>
    <p:cSldViewPr>
      <p:cViewPr varScale="1">
        <p:scale>
          <a:sx n="83" d="100"/>
          <a:sy n="83" d="100"/>
        </p:scale>
        <p:origin x="1550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236" d="100"/>
          <a:sy n="236" d="100"/>
        </p:scale>
        <p:origin x="144" y="-2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94C35AB-5617-4A46-AC08-89CE5BDEB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7C628C-5C15-4114-983C-911EA51470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A5E899-CBF4-4E57-A933-ADDA2ABBF9FD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C349DA7-F7D5-4849-9315-2E97485F34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E9130576-3344-4BC0-A095-8664158CB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363E0D-C212-488A-ACD2-F455DDB9F9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FB6AEA-7604-4109-A601-E331542AB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350D98-D770-4940-B834-EB2F00FF4F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Welkom, Gerben de Vries, Acting Manager of </a:t>
            </a:r>
            <a:r>
              <a:rPr lang="en-GB" noProof="0" dirty="0" err="1"/>
              <a:t>Duurzame</a:t>
            </a:r>
            <a:r>
              <a:rPr lang="en-GB" noProof="0" dirty="0"/>
              <a:t> PABO. 16 years in primary, 26 years in teacher training, over 20 years in ESD; officially retired, unofficially very busy. More info on LinkedIn.</a:t>
            </a:r>
          </a:p>
          <a:p>
            <a:r>
              <a:rPr lang="en-GB" noProof="0" dirty="0"/>
              <a:t>Those who know me, also know I try to be musician; so we’ll start with a song. Following Alexander </a:t>
            </a:r>
            <a:r>
              <a:rPr lang="en-GB" noProof="0" dirty="0" err="1"/>
              <a:t>Leichts</a:t>
            </a:r>
            <a:r>
              <a:rPr lang="en-GB" noProof="0" dirty="0"/>
              <a:t> advise to appeal the social-emotional domain. </a:t>
            </a:r>
          </a:p>
          <a:p>
            <a:r>
              <a:rPr lang="en-GB" noProof="0" dirty="0"/>
              <a:t>For Covid reasons, I might sing alone, just t get you the idea.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50D98-D770-4940-B834-EB2F00FF4F8B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102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short meeting is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: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Whole</a:t>
            </a:r>
            <a:r>
              <a:rPr lang="nl-NL" dirty="0"/>
              <a:t> School / </a:t>
            </a:r>
            <a:r>
              <a:rPr lang="nl-NL" dirty="0" err="1"/>
              <a:t>Institution</a:t>
            </a:r>
            <a:r>
              <a:rPr lang="nl-NL" dirty="0"/>
              <a:t> approach, in </a:t>
            </a:r>
            <a:r>
              <a:rPr lang="nl-NL" dirty="0" err="1"/>
              <a:t>which</a:t>
            </a:r>
            <a:r>
              <a:rPr lang="nl-NL" dirty="0"/>
              <a:t> we focus on TEACHERS: </a:t>
            </a:r>
            <a:r>
              <a:rPr lang="nl-NL" dirty="0" err="1"/>
              <a:t>who</a:t>
            </a:r>
            <a:r>
              <a:rPr lang="nl-NL" dirty="0"/>
              <a:t> do we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; </a:t>
            </a:r>
            <a:r>
              <a:rPr lang="nl-NL" dirty="0" err="1"/>
              <a:t>and</a:t>
            </a:r>
            <a:r>
              <a:rPr lang="nl-NL" dirty="0"/>
              <a:t> a </a:t>
            </a:r>
            <a:r>
              <a:rPr lang="nl-NL" dirty="0" err="1"/>
              <a:t>little</a:t>
            </a:r>
            <a:r>
              <a:rPr lang="nl-NL" dirty="0"/>
              <a:t> bit on </a:t>
            </a:r>
            <a:r>
              <a:rPr lang="nl-NL" dirty="0" err="1"/>
              <a:t>pedagogy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didactics</a:t>
            </a:r>
            <a:r>
              <a:rPr lang="nl-NL" dirty="0"/>
              <a:t>, in a special way.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50D98-D770-4940-B834-EB2F00FF4F8B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903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 do so, using the outcome of an Erasmus+ project in which </a:t>
            </a:r>
            <a:r>
              <a:rPr lang="en-GB" noProof="0" dirty="0" err="1"/>
              <a:t>Duurzame</a:t>
            </a:r>
            <a:r>
              <a:rPr lang="en-GB" noProof="0" dirty="0"/>
              <a:t> PABO participated for six years and that had it’s closure last year. The core outcome of the project is a competence profile of who is a competent </a:t>
            </a:r>
            <a:r>
              <a:rPr lang="en-GB" noProof="0" dirty="0" err="1"/>
              <a:t>esd</a:t>
            </a:r>
            <a:r>
              <a:rPr lang="en-GB" noProof="0" dirty="0"/>
              <a:t> teacher. Including indicators, qualification criteria etc. It is all on the website. What does a person need, be able to, ‘be’? And what does this person wants to achieve with his students, pupils? That comes close to a notion of citizenship…. For a quick overview you might want to check the website. For detailed info you might </a:t>
            </a:r>
            <a:r>
              <a:rPr lang="en-GB" noProof="0" dirty="0" err="1"/>
              <a:t>wanna</a:t>
            </a:r>
            <a:r>
              <a:rPr lang="en-GB" noProof="0" dirty="0"/>
              <a:t> buy the book; it costs about 150 euro’s hardcopy; I am not getting paid for your purchase. You might </a:t>
            </a:r>
            <a:r>
              <a:rPr lang="en-GB" noProof="0" dirty="0" err="1"/>
              <a:t>wanna</a:t>
            </a:r>
            <a:r>
              <a:rPr lang="en-GB" noProof="0" dirty="0"/>
              <a:t> find a library that has it….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50D98-D770-4940-B834-EB2F00FF4F8B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940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model is based on, an abstract from, some other models: Unece, </a:t>
            </a:r>
            <a:r>
              <a:rPr lang="en-GB" noProof="0" dirty="0" err="1"/>
              <a:t>Wiek</a:t>
            </a:r>
            <a:r>
              <a:rPr lang="en-GB" noProof="0" dirty="0"/>
              <a:t>, </a:t>
            </a:r>
            <a:r>
              <a:rPr lang="en-GB" noProof="0" dirty="0" err="1"/>
              <a:t>Rdesfia+D</a:t>
            </a:r>
            <a:r>
              <a:rPr lang="en-GB" noProof="0" dirty="0"/>
              <a:t>, among others. We did use Unece in lectures; and they proved to be too many. What might make this RSP model rather unique, is the fact that it has been subject of research in a Delphi sequence, for several years. Here, PRACTICE SUPPORTS THEORY, like our </a:t>
            </a:r>
            <a:r>
              <a:rPr lang="en-GB" noProof="0" dirty="0" err="1"/>
              <a:t>collegue</a:t>
            </a:r>
            <a:r>
              <a:rPr lang="en-GB" noProof="0" dirty="0"/>
              <a:t> from Malta yesterday argued. We ended up with these twelve. The official twelve are to be found in the book; and on the website. Here we see a simplified version, which proved to be very useful in Teacher Training situations.</a:t>
            </a:r>
          </a:p>
          <a:p>
            <a:r>
              <a:rPr lang="en-GB" noProof="0" dirty="0"/>
              <a:t>Now who does this profile apply to? Intentionally to teachers; and to their students; and more: considering informal education and it is about us, about me learning from you right at this moment; and vice versa. That connects to citizenship.</a:t>
            </a:r>
          </a:p>
          <a:p>
            <a:r>
              <a:rPr lang="en-GB" noProof="0" dirty="0"/>
              <a:t>Now, what we are looking at, is a picture. </a:t>
            </a:r>
            <a:r>
              <a:rPr lang="en-GB" b="1" noProof="0" dirty="0"/>
              <a:t>A very photo shopped picture</a:t>
            </a:r>
            <a:r>
              <a:rPr lang="en-GB" noProof="0" dirty="0"/>
              <a:t>, a kind of an ideal picture of an ESD teacher, student, citizen. We do not go into a scientific discussion about methodology behind it. That is not why we made them. The are a starting point for thinking, not carved in iron and concrete. </a:t>
            </a:r>
          </a:p>
          <a:p>
            <a:r>
              <a:rPr lang="en-GB" noProof="0" dirty="0"/>
              <a:t>We </a:t>
            </a:r>
            <a:r>
              <a:rPr lang="en-GB" noProof="0" dirty="0" err="1"/>
              <a:t>gonna</a:t>
            </a:r>
            <a:r>
              <a:rPr lang="en-GB" noProof="0" dirty="0"/>
              <a:t> play around a bit with this profile…</a:t>
            </a:r>
          </a:p>
          <a:p>
            <a:r>
              <a:rPr lang="en-GB" b="1" noProof="0" dirty="0" err="1"/>
              <a:t>Printjes</a:t>
            </a:r>
            <a:r>
              <a:rPr lang="en-GB" b="1" noProof="0" dirty="0"/>
              <a:t> van het model </a:t>
            </a:r>
            <a:r>
              <a:rPr lang="en-GB" b="1" noProof="0" dirty="0" err="1"/>
              <a:t>uitdelen</a:t>
            </a:r>
            <a:r>
              <a:rPr lang="en-GB" b="1" noProof="0" dirty="0"/>
              <a:t>!</a:t>
            </a:r>
          </a:p>
          <a:p>
            <a:r>
              <a:rPr lang="en-GB" noProof="0" dirty="0"/>
              <a:t>Inch by inch….</a:t>
            </a:r>
          </a:p>
          <a:p>
            <a:r>
              <a:rPr lang="en-GB" noProof="0" dirty="0"/>
              <a:t>We continue where </a:t>
            </a:r>
            <a:r>
              <a:rPr lang="en-GB" noProof="0" dirty="0" err="1"/>
              <a:t>Sanne</a:t>
            </a:r>
            <a:r>
              <a:rPr lang="en-GB" noProof="0" dirty="0"/>
              <a:t> Tromp van SLO left you yesterday.</a:t>
            </a:r>
          </a:p>
          <a:p>
            <a:r>
              <a:rPr lang="en-GB" noProof="0" dirty="0"/>
              <a:t>What is your strength? ‘THIS IS ME’….. Choose max 3…</a:t>
            </a:r>
          </a:p>
          <a:p>
            <a:r>
              <a:rPr lang="en-GB" noProof="0" dirty="0"/>
              <a:t>Proof? Explain to your partner.</a:t>
            </a:r>
          </a:p>
          <a:p>
            <a:r>
              <a:rPr lang="en-GB" noProof="0" dirty="0"/>
              <a:t>Partners report.</a:t>
            </a:r>
          </a:p>
          <a:p>
            <a:endParaRPr lang="en-GB" noProof="0" dirty="0"/>
          </a:p>
          <a:p>
            <a:r>
              <a:rPr lang="en-GB" noProof="0" dirty="0" err="1"/>
              <a:t>Changez</a:t>
            </a:r>
            <a:r>
              <a:rPr lang="en-GB" noProof="0" dirty="0"/>
              <a:t>…</a:t>
            </a:r>
          </a:p>
          <a:p>
            <a:endParaRPr lang="en-GB" noProof="0" dirty="0"/>
          </a:p>
          <a:p>
            <a:r>
              <a:rPr lang="en-GB" noProof="0" dirty="0"/>
              <a:t>What might be subject for improvement? (me: cooperating); just one (or more)…. (professionally; perhaps </a:t>
            </a:r>
            <a:r>
              <a:rPr lang="en-GB" noProof="0" dirty="0" err="1"/>
              <a:t>personnally</a:t>
            </a:r>
            <a:r>
              <a:rPr lang="en-GB" noProof="0" dirty="0"/>
              <a:t>)</a:t>
            </a:r>
          </a:p>
          <a:p>
            <a:r>
              <a:rPr lang="en-GB" noProof="0" dirty="0"/>
              <a:t>Can you live with it or do you like to change? (does it bother you, does it bother others, do you get regular feedback on it?)</a:t>
            </a:r>
          </a:p>
          <a:p>
            <a:r>
              <a:rPr lang="en-GB" noProof="0" dirty="0"/>
              <a:t>What might be a good plan for change on this?</a:t>
            </a:r>
          </a:p>
          <a:p>
            <a:r>
              <a:rPr lang="en-GB" noProof="0" dirty="0"/>
              <a:t>And what part of the plan do you start with right now?</a:t>
            </a:r>
          </a:p>
          <a:p>
            <a:r>
              <a:rPr lang="en-GB" noProof="0" dirty="0"/>
              <a:t>Explain to your partner….</a:t>
            </a:r>
          </a:p>
          <a:p>
            <a:r>
              <a:rPr lang="en-GB" noProof="0" dirty="0"/>
              <a:t>Partners report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50D98-D770-4940-B834-EB2F00FF4F8B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375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In the RSP team, from time to time we discussed the question whether we were riding the wave or causing the wave; to what extent are we part of a movement that is much bigger than us…. Here we find some approaches for further pedagogy.  We can compare these with the model….. Those who are interested in Stella’s approach: there is an excursion to </a:t>
            </a:r>
            <a:r>
              <a:rPr lang="en-GB" noProof="0" dirty="0" err="1"/>
              <a:t>Marnix</a:t>
            </a:r>
            <a:r>
              <a:rPr lang="en-GB" noProof="0" dirty="0"/>
              <a:t> in the program.</a:t>
            </a:r>
          </a:p>
          <a:p>
            <a:r>
              <a:rPr lang="en-GB" noProof="0" dirty="0"/>
              <a:t>Can you give a personal example of you causing the wave? Or riding it?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50D98-D770-4940-B834-EB2F00FF4F8B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260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nl-NL" noProof="0" dirty="0"/>
              <a:t>As an educator, working for years on a teacher training college, I know that students like </a:t>
            </a:r>
            <a:r>
              <a:rPr lang="en-GB" altLang="nl-NL" noProof="0" dirty="0" err="1"/>
              <a:t>chablones</a:t>
            </a:r>
            <a:r>
              <a:rPr lang="en-GB" altLang="nl-NL" noProof="0" dirty="0"/>
              <a:t>, pre-fab steps, to cover up their uncertainty.</a:t>
            </a:r>
          </a:p>
          <a:p>
            <a:r>
              <a:rPr lang="en-GB" altLang="nl-NL" noProof="0" dirty="0"/>
              <a:t>Using the theories of HOTS, Bloom and some 21</a:t>
            </a:r>
            <a:r>
              <a:rPr lang="en-GB" altLang="nl-NL" baseline="30000" noProof="0" dirty="0"/>
              <a:t>st</a:t>
            </a:r>
            <a:r>
              <a:rPr lang="en-GB" altLang="nl-NL" noProof="0" dirty="0"/>
              <a:t> century thinking skills, we came up with this, in 2010.</a:t>
            </a:r>
          </a:p>
          <a:p>
            <a:r>
              <a:rPr lang="en-GB" altLang="nl-NL" noProof="0" dirty="0"/>
              <a:t>This kind of pedagogy was –in those days, at most schools- rather unusual. The textbooks most of the time covered the first three steps (here in black).</a:t>
            </a:r>
          </a:p>
          <a:p>
            <a:r>
              <a:rPr lang="en-GB" altLang="nl-NL" noProof="0" dirty="0"/>
              <a:t>And the still are, </a:t>
            </a:r>
            <a:r>
              <a:rPr lang="en-GB" altLang="nl-NL" noProof="0" dirty="0" err="1"/>
              <a:t>Sanne</a:t>
            </a:r>
            <a:r>
              <a:rPr lang="en-GB" altLang="nl-NL" noProof="0" dirty="0"/>
              <a:t> yesterday explained. So, for Dutch TTI’s, here is a challenge….</a:t>
            </a:r>
          </a:p>
          <a:p>
            <a:r>
              <a:rPr lang="en-GB" altLang="nl-NL" noProof="0" dirty="0"/>
              <a:t>The ‘higher order thinking skills’ were not challenged!</a:t>
            </a:r>
          </a:p>
          <a:p>
            <a:r>
              <a:rPr lang="en-GB" altLang="nl-NL" noProof="0" dirty="0"/>
              <a:t>And –again- we might want to compare this way of working with the RSP table and see what competencies are worked on.</a:t>
            </a:r>
          </a:p>
          <a:p>
            <a:r>
              <a:rPr lang="en-GB" altLang="nl-NL" noProof="0" dirty="0"/>
              <a:t>Take care, it is a </a:t>
            </a:r>
            <a:r>
              <a:rPr lang="en-GB" altLang="nl-NL" noProof="0" dirty="0" err="1"/>
              <a:t>chablone</a:t>
            </a:r>
            <a:r>
              <a:rPr lang="en-GB" altLang="nl-NL" noProof="0" dirty="0"/>
              <a:t>, a pre-fab step; that has the danger of becoming a dogma; it is A way, not THE way.</a:t>
            </a:r>
          </a:p>
          <a:p>
            <a:r>
              <a:rPr lang="en-GB" altLang="nl-NL" noProof="0" dirty="0"/>
              <a:t>The bad news is that SLO –at least until last year- does not see these as educational aims, but as educational processes. Which is another brick in the wall.</a:t>
            </a:r>
          </a:p>
          <a:p>
            <a:r>
              <a:rPr lang="en-GB" altLang="nl-NL" noProof="0" dirty="0"/>
              <a:t>Ok, as a closure….</a:t>
            </a:r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9540FF-CC75-41AB-ADEB-2534B46F0133}" type="slidenum">
              <a:rPr lang="nl-NL" altLang="nl-NL" smtClean="0">
                <a:latin typeface="Arial" charset="0"/>
                <a:cs typeface="Arial" charset="0"/>
              </a:rPr>
              <a:pPr/>
              <a:t>6</a:t>
            </a:fld>
            <a:endParaRPr lang="nl-NL" altLang="nl-NL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4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 took this picture last Sunday, on a afternoon walk. It reminded me of a small story, told by a fantastic former colleague, Hans </a:t>
            </a:r>
            <a:r>
              <a:rPr lang="en-GB" noProof="0" dirty="0" err="1"/>
              <a:t>Smink</a:t>
            </a:r>
            <a:r>
              <a:rPr lang="en-GB" noProof="0" dirty="0"/>
              <a:t>. He </a:t>
            </a:r>
            <a:r>
              <a:rPr lang="en-GB" noProof="0" dirty="0" err="1"/>
              <a:t>worke</a:t>
            </a:r>
            <a:r>
              <a:rPr lang="en-GB" noProof="0" dirty="0"/>
              <a:t> in primary; a pupil came to him, very </a:t>
            </a:r>
            <a:r>
              <a:rPr lang="en-GB" noProof="0" dirty="0" err="1"/>
              <a:t>enthousiasticcally</a:t>
            </a:r>
            <a:r>
              <a:rPr lang="en-GB" noProof="0" dirty="0"/>
              <a:t>, Look, how beautiful this flower is that I have in my hand!</a:t>
            </a:r>
          </a:p>
          <a:p>
            <a:r>
              <a:rPr lang="en-GB" noProof="0" dirty="0"/>
              <a:t>Yes, it is great and indeed beautiful! Can you please put it back now?</a:t>
            </a:r>
          </a:p>
          <a:p>
            <a:r>
              <a:rPr lang="en-GB" noProof="0" dirty="0"/>
              <a:t>The boy looked up, surprised; and said: but that is impossible….</a:t>
            </a:r>
          </a:p>
          <a:p>
            <a:r>
              <a:rPr lang="en-GB" noProof="0" dirty="0" err="1"/>
              <a:t>Waaw</a:t>
            </a:r>
            <a:r>
              <a:rPr lang="en-GB" noProof="0" dirty="0"/>
              <a:t>, in one minute Hans used almost all of the 12 competencies!</a:t>
            </a:r>
          </a:p>
          <a:p>
            <a:endParaRPr lang="en-GB" noProof="0" dirty="0"/>
          </a:p>
          <a:p>
            <a:r>
              <a:rPr lang="en-GB" noProof="0" dirty="0"/>
              <a:t>And a second picture, a picture of hope: the big tree was blown down by the big storm some weeks ago. And look how beautiful these flowers are….</a:t>
            </a:r>
          </a:p>
          <a:p>
            <a:endParaRPr lang="en-GB" noProof="0" dirty="0"/>
          </a:p>
          <a:p>
            <a:r>
              <a:rPr lang="en-GB" noProof="0" dirty="0"/>
              <a:t>….. Thank you for your attention…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50D98-D770-4940-B834-EB2F00FF4F8B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8174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….. </a:t>
            </a:r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attaention</a:t>
            </a:r>
            <a:r>
              <a:rPr lang="nl-NL" dirty="0"/>
              <a:t>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50D98-D770-4940-B834-EB2F00FF4F8B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760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A97E8-0008-47DC-8BAC-5E0DBE1D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4688-D5FE-45BB-A72D-FFBAC5A0E850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E341CC-0834-4651-833E-84707C51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B3CBFD-4F47-4103-9E71-8A930CA4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ED9A-DED5-4031-816D-427C9B2A2C2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966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3B806E-928A-444C-B88C-F7DDC99D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64FD-39CC-44E5-8D2C-76F96C108AA0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CB5977-6F6B-4A9F-AAE3-E00DC6EA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5B79BC-7F52-4507-BA0C-1E47C081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DDC9-CEF6-4FE0-9B81-F6E7055175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85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4BEFB6-3C0B-4333-A625-E419C103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4FFE-0DD9-450A-8443-584524066023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3D99B-A459-43AC-AFD1-C99BEFDE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33449C-34A2-4604-A4B7-FC5D9E9D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EAE8-CF25-471B-9DEE-0C5AF32BE8F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541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6" y="1484314"/>
            <a:ext cx="8208467" cy="44211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85" y="274639"/>
            <a:ext cx="7859216" cy="850106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730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BB8FCA-AAA5-4F8A-BD68-D05B4751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52B5-16A1-410C-9A54-E55D8953082B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E4AE18-BEAC-4D50-9F33-43363C59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2693CB-2418-4D20-9009-7ED9DB09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32C0-B2FD-4A25-BE04-2B632D07DDC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29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65AE91-FCFF-4CE4-A030-A0FB7481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5059-3CB6-4270-BFCF-7D8C42F91B52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783892-E5D2-4C69-B646-5D17BA68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9E4654-379E-4855-B1AC-B8775BD7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1A50-B112-4660-88AC-520A0DD637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501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0FD7AD1-D34C-41FE-841C-33DC3BD4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315F-A426-47F8-B552-8B22ED0E5A10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2E0329A-1328-4BCA-8C3D-37CAEC18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1467F6A-5EFC-4172-BEF3-4175F3D9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6D69-913E-4952-B0F7-CC9C09F4218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8908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12A47A2C-74A2-429F-A18F-3CBD6B21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C52D-831D-4438-AC93-ECC97321FD52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637E4C23-4BB5-475B-A75C-3C665602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229C316-8EF2-4DF5-8F8B-DDDEBD96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8B38-A78F-4B54-9604-A7507D9028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555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A0CAD7D-4A9E-4996-A833-6379DE38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CC8B-6D77-4AEF-A691-8A8AC3F9C334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6F031B-C2C5-4994-AAA5-894107C4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5406F4F-7336-4AFF-B657-C9469766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1EDC-6763-4E95-A03E-E13C8079FF2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538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D39E561D-DD47-433F-A3C2-98F299BE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587A-818C-43E5-AC26-1618C15D1034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1EB5D10-D212-460C-BB69-4117A339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C9BC78B7-9E12-4543-9772-BD63D123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832D-2BCA-4859-B2B8-7D0131F8B80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538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570ADC-6FE7-4B1C-8C9D-FBDEF73B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37E3-33A0-49FD-8719-F190867CDAE9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FF41C7E-9EA6-4144-B321-2992C4C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DA52599-10C7-4E16-A1A5-2BDEFA9B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E5A5-81B3-4F5F-9FF4-6EF388ECA56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7322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01DAD8A-FA29-4172-BE72-B0C7CF21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0D76-B1AB-4536-B720-A15CDB6E6C4D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53CDD47-0728-4F32-AEB3-BDEDBA5D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D83A3FF-23AC-4ABB-A1A1-B3EA0DB5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8E0B-3A2E-4458-93BC-FEB8B89CF8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56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3C128FFD-70E1-4214-AE64-65193FB4A7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A41E2F38-FBD5-41BD-AED6-013283F00E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1DA7F2-44B9-40F6-B426-4B5CF203B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9EFCA1-11AD-4378-88B3-E2F474F0BFC2}" type="datetimeFigureOut">
              <a:rPr lang="nl-NL" altLang="nl-NL"/>
              <a:pPr>
                <a:defRPr/>
              </a:pPr>
              <a:t>28-3-2022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914330-ECAD-4AA5-A0D2-12FF0D9DB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835FDE-E4C6-4F74-9666-F99BBDD62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8AF530-3697-440B-931A-F6F6BB38A73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bing.com/videos/search?q=youtube+david+mallet&amp;&amp;view=detail&amp;mid=179A721D3A0BC8C1D225179A721D3A0BC8C1D225&amp;&amp;FORM=VRDG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hyperlink" Target="http://www.google.nl/url?sa=i&amp;rct=j&amp;q=&amp;esrc=s&amp;frm=1&amp;source=images&amp;cd=&amp;cad=rja&amp;docid=pCfVvewVMXut9M&amp;tbnid=Wy10YKKqZTrp3M:&amp;ved=0CAUQjRw&amp;url=http://goedgelovig.wordpress.com/2013/04/10/weer-varkens-houden-in-de-kerk/&amp;ei=GgqbUvDDN8fH0QX-jIBg&amp;bvm=bv.57155469,d.d2k&amp;psig=AFQjCNEbussjUgHcpCutOrgBWXQQUpgnVw&amp;ust=1385978706892352" TargetMode="External"/><Relationship Id="rId12" Type="http://schemas.openxmlformats.org/officeDocument/2006/relationships/image" Target="../media/image16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sdgnederland.nl/sdg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hyperlink" Target="http://www.google.nl/url?sa=i&amp;rct=j&amp;q=&amp;esrc=s&amp;frm=1&amp;source=images&amp;cd=&amp;cad=rja&amp;docid=c6spXzcI45qPZM&amp;tbnid=oFrLhvtcmmQL5M:&amp;ved=0CAUQjRw&amp;url=http://www.attentie.nl/promotie-textiel/fleece-2/jackets/nashville-fleece-jacket.html&amp;ei=vAqbUrnDK6rO0wWd-YHYDw&amp;bvm=bv.57155469,d.d2k&amp;psig=AFQjCNEmEu8sZ8IOTt6MpJumPnLmu2i0PA&amp;ust=1385978932012399" TargetMode="External"/><Relationship Id="rId1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BD2D961B-3216-4FBE-AEF6-9267798B6B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677770" y="59616"/>
            <a:ext cx="7134589" cy="6799631"/>
          </a:xfrm>
          <a:prstGeom prst="rect">
            <a:avLst/>
          </a:prstGeom>
          <a:effectLst>
            <a:outerShdw blurRad="660400" dist="50800" dir="5400000" sx="122000" sy="122000" algn="ctr" rotWithShape="0">
              <a:srgbClr val="000000">
                <a:alpha val="0"/>
              </a:srgbClr>
            </a:outerShdw>
          </a:effectLst>
        </p:spPr>
      </p:pic>
      <p:sp>
        <p:nvSpPr>
          <p:cNvPr id="11266" name="Rechthoek 3">
            <a:hlinkClick r:id="rId4"/>
            <a:extLst>
              <a:ext uri="{FF2B5EF4-FFF2-40B4-BE49-F238E27FC236}">
                <a16:creationId xmlns:a16="http://schemas.microsoft.com/office/drawing/2014/main" id="{0FC1EA6E-68E2-42BF-8F72-534160ADE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586" y="477728"/>
            <a:ext cx="6265863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Garden song</a:t>
            </a:r>
          </a:p>
          <a:p>
            <a:endParaRPr lang="en-US" altLang="nl-NL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C                  F         C      F                       C</a:t>
            </a:r>
          </a:p>
          <a:p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Inch by inch, row by row, </a:t>
            </a:r>
            <a:r>
              <a:rPr lang="en-US" altLang="nl-NL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gonna</a:t>
            </a: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make this garden grow</a:t>
            </a:r>
          </a:p>
          <a:p>
            <a:endParaRPr lang="en-US" altLang="nl-NL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F                     C (b)  Am              D                      G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All it takes is a rake and a hoe and a piece of fertile ground</a:t>
            </a:r>
          </a:p>
          <a:p>
            <a:endParaRPr lang="en-US" altLang="nl-NL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C                   F        C      F                        C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Inch by inch, row by row, please bless these seeds I sow</a:t>
            </a:r>
          </a:p>
          <a:p>
            <a:endParaRPr lang="en-US" altLang="nl-NL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F                              C (b) Am             D                 G           C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Someone warm them from below, 'til the rain comes tumbling down</a:t>
            </a:r>
            <a:br>
              <a:rPr lang="en-US" altLang="nl-NL" sz="1200" b="1" dirty="0"/>
            </a:br>
            <a:br>
              <a:rPr lang="en-US" altLang="nl-NL" sz="1200" b="1" dirty="0"/>
            </a:br>
            <a:endParaRPr lang="en-US" altLang="nl-NL" sz="1200" b="1" dirty="0"/>
          </a:p>
          <a:p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Pulling weeds and picking stones, man is made of dreams and bones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Feel the need to grow my own </a:t>
            </a:r>
            <a:r>
              <a:rPr lang="en-US" altLang="nl-NL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'cause</a:t>
            </a: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the time is close at hand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Grain for grain, sun and rain, find my way in nature's chain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Tune my body and my brain to the music of the land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Plant your rows straight and long, temper than with prayer and song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Mother Earth will make you strong if you give her love and care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Old crow watching hungrily, from his perch in yonder tree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In my garden I'm as free as that feathered thief up there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Inch by inch, row by row, </a:t>
            </a:r>
            <a:r>
              <a:rPr lang="en-US" altLang="nl-NL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gonna</a:t>
            </a: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make this garden grow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All it takes is a rake and a hoe and a piece of fertile ground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Inch by inch, row by row, someone bless these seeds I sow</a:t>
            </a:r>
            <a:br>
              <a:rPr lang="en-US" altLang="nl-NL" sz="1200" b="1" dirty="0"/>
            </a:br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Someone warm them from below, 'til the rain comes tumbling down</a:t>
            </a:r>
          </a:p>
          <a:p>
            <a:endParaRPr lang="en-US" altLang="nl-NL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altLang="nl-NL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(David Mallet 1975) </a:t>
            </a:r>
            <a:endParaRPr lang="nl-NL" altLang="nl-NL" sz="12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308E2A-12DC-409E-BDA4-EBD1B8825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16"/>
                    </a14:imgEffect>
                    <a14:imgEffect>
                      <a14:saturation sat="335000"/>
                    </a14:imgEffect>
                    <a14:imgEffect>
                      <a14:brightnessContrast brigh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8" y="106362"/>
            <a:ext cx="1426415" cy="80235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C70468-B78E-426C-8452-D3D3FD365E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14" y="5445224"/>
            <a:ext cx="1329538" cy="1329538"/>
          </a:xfrm>
          <a:prstGeom prst="rect">
            <a:avLst/>
          </a:prstGeom>
        </p:spPr>
      </p:pic>
      <p:pic>
        <p:nvPicPr>
          <p:cNvPr id="8" name="Afbeelding 6">
            <a:extLst>
              <a:ext uri="{FF2B5EF4-FFF2-40B4-BE49-F238E27FC236}">
                <a16:creationId xmlns:a16="http://schemas.microsoft.com/office/drawing/2014/main" id="{A3E540BC-7BB3-4823-B9BC-115B6415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6" y="6057756"/>
            <a:ext cx="1306269" cy="69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63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13AD8B8-FF98-4D89-978B-35D748155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14" y="5445224"/>
            <a:ext cx="1329538" cy="13295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A1C99D3-11F7-4959-B137-CF219FC6B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36" y="507541"/>
            <a:ext cx="5694760" cy="54274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EB4DFC88-67CD-495D-AA9C-77FB1C3A014A}"/>
              </a:ext>
            </a:extLst>
          </p:cNvPr>
          <p:cNvSpPr/>
          <p:nvPr/>
        </p:nvSpPr>
        <p:spPr>
          <a:xfrm rot="16823696">
            <a:off x="1241371" y="2384335"/>
            <a:ext cx="4991962" cy="2804616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9AEAAB5-D868-42CF-AAFC-BC22FDAAD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16"/>
                    </a14:imgEffect>
                    <a14:imgEffect>
                      <a14:saturation sat="335000"/>
                    </a14:imgEffect>
                    <a14:imgEffect>
                      <a14:brightnessContrast brigh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8" y="106362"/>
            <a:ext cx="1426415" cy="802358"/>
          </a:xfrm>
          <a:prstGeom prst="rect">
            <a:avLst/>
          </a:prstGeom>
        </p:spPr>
      </p:pic>
      <p:pic>
        <p:nvPicPr>
          <p:cNvPr id="13" name="Afbeelding 6">
            <a:extLst>
              <a:ext uri="{FF2B5EF4-FFF2-40B4-BE49-F238E27FC236}">
                <a16:creationId xmlns:a16="http://schemas.microsoft.com/office/drawing/2014/main" id="{A5EF37E1-B1FC-47DD-AE40-394151B2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6" y="6057756"/>
            <a:ext cx="1306269" cy="69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8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13AD8B8-FF98-4D89-978B-35D748155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14" y="5445224"/>
            <a:ext cx="1329538" cy="132953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43DD8DE-B17E-4D93-8A77-F47AE73002F7}"/>
              </a:ext>
            </a:extLst>
          </p:cNvPr>
          <p:cNvSpPr txBox="1"/>
          <p:nvPr/>
        </p:nvSpPr>
        <p:spPr>
          <a:xfrm>
            <a:off x="395536" y="4766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006621"/>
                </a:solidFill>
                <a:effectLst/>
                <a:latin typeface="Roboto" panose="02000000000000000000" pitchFamily="2" charset="0"/>
              </a:rPr>
              <a:t>https://aroundersenseofpurpose.eu</a:t>
            </a:r>
            <a:endParaRPr lang="nl-NL" dirty="0"/>
          </a:p>
        </p:txBody>
      </p:sp>
      <p:pic>
        <p:nvPicPr>
          <p:cNvPr id="1026" name="Picture 2" descr="a close up of text on a white background">
            <a:extLst>
              <a:ext uri="{FF2B5EF4-FFF2-40B4-BE49-F238E27FC236}">
                <a16:creationId xmlns:a16="http://schemas.microsoft.com/office/drawing/2014/main" id="{7FAC00BE-9EDD-4499-8254-EA507BC0D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50213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9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B41866F4-242B-47A5-A1BE-FF8385DE8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61909"/>
              </p:ext>
            </p:extLst>
          </p:nvPr>
        </p:nvGraphicFramePr>
        <p:xfrm>
          <a:off x="35496" y="-33033"/>
          <a:ext cx="9108504" cy="6498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4821">
                  <a:extLst>
                    <a:ext uri="{9D8B030D-6E8A-4147-A177-3AD203B41FA5}">
                      <a16:colId xmlns:a16="http://schemas.microsoft.com/office/drawing/2014/main" val="3016015699"/>
                    </a:ext>
                  </a:extLst>
                </a:gridCol>
                <a:gridCol w="3040882">
                  <a:extLst>
                    <a:ext uri="{9D8B030D-6E8A-4147-A177-3AD203B41FA5}">
                      <a16:colId xmlns:a16="http://schemas.microsoft.com/office/drawing/2014/main" val="3977344735"/>
                    </a:ext>
                  </a:extLst>
                </a:gridCol>
                <a:gridCol w="3032801">
                  <a:extLst>
                    <a:ext uri="{9D8B030D-6E8A-4147-A177-3AD203B41FA5}">
                      <a16:colId xmlns:a16="http://schemas.microsoft.com/office/drawing/2014/main" val="806571243"/>
                    </a:ext>
                  </a:extLst>
                </a:gridCol>
              </a:tblGrid>
              <a:tr h="471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wicked problems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Envisioning change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Achieving change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62133"/>
                  </a:ext>
                </a:extLst>
              </a:tr>
              <a:tr h="32128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Integratation</a:t>
                      </a: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321855"/>
                  </a:ext>
                </a:extLst>
              </a:tr>
              <a:tr h="1046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Knows that everything is connected with everything, so are you.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Imagining futures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Discusses possible futures and what these mean for people.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Actively participates with others in improving ‘living together’.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16744"/>
                  </a:ext>
                </a:extLst>
              </a:tr>
              <a:tr h="28784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145599"/>
                  </a:ext>
                </a:extLst>
              </a:tr>
              <a:tr h="1046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Awareness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Discusses improvements for the future and the importance of doing so.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Empathy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empathic towards all learners and is able to share feelings.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Feels connected with every child and encourages learners to be likewise.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34727"/>
                  </a:ext>
                </a:extLst>
              </a:tr>
              <a:tr h="21137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813762"/>
                  </a:ext>
                </a:extLst>
              </a:tr>
              <a:tr h="1046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cooperating with people in order to improve the future.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looking for possible improvements in the learning </a:t>
                      </a:r>
                      <a:r>
                        <a:rPr lang="en-GB" sz="1400" b="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together with learners.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Focusses on critical thinking and works actively on improvements in society.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3848"/>
                  </a:ext>
                </a:extLst>
              </a:tr>
              <a:tr h="6984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003384"/>
                  </a:ext>
                </a:extLst>
              </a:tr>
              <a:tr h="722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able, together with learners, to judge what is true and what is false, fake.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Responsability</a:t>
                      </a:r>
                      <a:endParaRPr lang="en-GB" sz="1400" b="1" i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Feels </a:t>
                      </a:r>
                      <a:r>
                        <a:rPr lang="en-GB" sz="1400" b="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personnally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responsable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personal work and acts likewise.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Encourages to act decisively and in time, even in unsure situations.</a:t>
                      </a:r>
                    </a:p>
                  </a:txBody>
                  <a:tcPr marL="26670" marR="26670" marT="0" marB="0">
                    <a:solidFill>
                      <a:schemeClr val="bg2">
                        <a:lumMod val="7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98979"/>
                  </a:ext>
                </a:extLst>
              </a:tr>
            </a:tbl>
          </a:graphicData>
        </a:graphic>
      </p:graphicFrame>
      <p:pic>
        <p:nvPicPr>
          <p:cNvPr id="18" name="Afbeelding 17">
            <a:extLst>
              <a:ext uri="{FF2B5EF4-FFF2-40B4-BE49-F238E27FC236}">
                <a16:creationId xmlns:a16="http://schemas.microsoft.com/office/drawing/2014/main" id="{477020CB-75D0-499D-8609-DE8D24D8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032448" cy="4032448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6F100518-5D49-4127-A6D0-14D310B35FE3}"/>
              </a:ext>
            </a:extLst>
          </p:cNvPr>
          <p:cNvSpPr txBox="1"/>
          <p:nvPr/>
        </p:nvSpPr>
        <p:spPr>
          <a:xfrm>
            <a:off x="6660232" y="6580586"/>
            <a:ext cx="2592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i="1" dirty="0"/>
              <a:t>Gerben de Vries – Learningfor22@gmail.com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30DC1F7-EBB3-416F-959C-61A0F4AF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3E61B0B-993F-453B-982E-83596C33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60520"/>
            <a:ext cx="1102850" cy="10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BFE8DE8-74D1-415C-AD5E-7C5477EC8AE1}"/>
              </a:ext>
            </a:extLst>
          </p:cNvPr>
          <p:cNvSpPr txBox="1"/>
          <p:nvPr/>
        </p:nvSpPr>
        <p:spPr>
          <a:xfrm>
            <a:off x="251520" y="1452044"/>
            <a:ext cx="29523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Wals</a:t>
            </a: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(2012)</a:t>
            </a:r>
            <a:endParaRPr lang="nl-NL" sz="1400" dirty="0"/>
          </a:p>
          <a:p>
            <a:pPr lvl="0"/>
            <a:endParaRPr lang="en-GB" sz="1400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0"/>
            <a:r>
              <a:rPr lang="en-GB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Learning methodology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participatory/collaborative learning, problem-based learning, 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disciplinary learning, 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multi-stakeholder learning, 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critical thinking based learning, discovery learning, 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transmissive learning.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CD629B4-5925-4421-A202-9A168407C2A0}"/>
              </a:ext>
            </a:extLst>
          </p:cNvPr>
          <p:cNvSpPr txBox="1"/>
          <p:nvPr/>
        </p:nvSpPr>
        <p:spPr>
          <a:xfrm>
            <a:off x="2623102" y="248407"/>
            <a:ext cx="454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Some</a:t>
            </a:r>
            <a:r>
              <a:rPr lang="nl-NL" b="1" dirty="0"/>
              <a:t> </a:t>
            </a:r>
            <a:r>
              <a:rPr lang="nl-NL" b="1" dirty="0" err="1"/>
              <a:t>suggestions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approaches…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CD82B86-4F6D-4EA3-8525-3C08F1D38F83}"/>
              </a:ext>
            </a:extLst>
          </p:cNvPr>
          <p:cNvSpPr txBox="1"/>
          <p:nvPr/>
        </p:nvSpPr>
        <p:spPr>
          <a:xfrm>
            <a:off x="3635896" y="1160315"/>
            <a:ext cx="6246440" cy="237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nl-NL" sz="1400" i="1" dirty="0"/>
              <a:t>De Vries / De Hamer  (2010)</a:t>
            </a:r>
          </a:p>
          <a:p>
            <a:pPr>
              <a:spcBef>
                <a:spcPct val="20000"/>
              </a:spcBef>
            </a:pPr>
            <a:r>
              <a:rPr lang="en-GB" altLang="nl-NL" sz="1400" b="1" dirty="0"/>
              <a:t>Methodology of ESD</a:t>
            </a:r>
            <a:r>
              <a:rPr lang="en-GB" altLang="nl-NL" sz="1400" dirty="0"/>
              <a:t>				</a:t>
            </a:r>
          </a:p>
          <a:p>
            <a:pPr>
              <a:spcBef>
                <a:spcPct val="20000"/>
              </a:spcBef>
            </a:pPr>
            <a:r>
              <a:rPr lang="en-GB" altLang="nl-NL" sz="1400" dirty="0"/>
              <a:t>= Pedagogy of ‘</a:t>
            </a:r>
            <a:r>
              <a:rPr lang="en-GB" altLang="nl-NL" sz="1400" i="1" dirty="0"/>
              <a:t>to meet the other</a:t>
            </a:r>
            <a:r>
              <a:rPr lang="en-GB" altLang="nl-NL" sz="1400" dirty="0"/>
              <a:t>’ (Levinas 1969)</a:t>
            </a:r>
          </a:p>
          <a:p>
            <a:pPr>
              <a:spcBef>
                <a:spcPct val="20000"/>
              </a:spcBef>
            </a:pPr>
            <a:r>
              <a:rPr lang="en-GB" altLang="nl-NL" sz="1400" b="1" dirty="0"/>
              <a:t>+</a:t>
            </a:r>
            <a:r>
              <a:rPr lang="en-GB" altLang="nl-NL" sz="1400" dirty="0"/>
              <a:t>  Pedagogy of ‘</a:t>
            </a:r>
            <a:r>
              <a:rPr lang="en-GB" altLang="nl-NL" sz="1400" i="1" dirty="0"/>
              <a:t>to choose</a:t>
            </a:r>
            <a:r>
              <a:rPr lang="en-GB" altLang="nl-NL" sz="1400" dirty="0"/>
              <a:t>’ </a:t>
            </a:r>
          </a:p>
          <a:p>
            <a:pPr>
              <a:spcBef>
                <a:spcPct val="20000"/>
              </a:spcBef>
            </a:pPr>
            <a:r>
              <a:rPr lang="en-GB" altLang="nl-NL" sz="1400" b="1" dirty="0"/>
              <a:t>+  </a:t>
            </a:r>
            <a:r>
              <a:rPr lang="en-GB" altLang="nl-NL" sz="1400" dirty="0"/>
              <a:t>HOTS+Bloom+21st century skills</a:t>
            </a:r>
          </a:p>
          <a:p>
            <a:pPr>
              <a:spcBef>
                <a:spcPct val="20000"/>
              </a:spcBef>
            </a:pPr>
            <a:r>
              <a:rPr lang="en-GB" altLang="nl-NL" sz="1400" b="1" dirty="0"/>
              <a:t>+  </a:t>
            </a:r>
            <a:r>
              <a:rPr lang="en-GB" altLang="nl-NL" sz="1400" dirty="0"/>
              <a:t>Values, morality (Levinas 1969, Sacks 2020)</a:t>
            </a:r>
          </a:p>
          <a:p>
            <a:pPr>
              <a:spcBef>
                <a:spcPct val="20000"/>
              </a:spcBef>
            </a:pPr>
            <a:r>
              <a:rPr lang="en-GB" altLang="nl-NL" sz="1400" dirty="0"/>
              <a:t>ESD is a process, a verb….		</a:t>
            </a:r>
          </a:p>
          <a:p>
            <a:pPr>
              <a:spcBef>
                <a:spcPct val="20000"/>
              </a:spcBef>
            </a:pPr>
            <a:r>
              <a:rPr lang="en-GB" altLang="nl-NL" sz="1400" strike="sngStrike" dirty="0"/>
              <a:t>Education</a:t>
            </a:r>
            <a:r>
              <a:rPr lang="en-GB" altLang="nl-NL" sz="1400" dirty="0"/>
              <a:t> </a:t>
            </a:r>
            <a:r>
              <a:rPr lang="en-GB" altLang="nl-NL" sz="1400" i="1" dirty="0"/>
              <a:t>Learning</a:t>
            </a:r>
            <a:r>
              <a:rPr lang="en-GB" altLang="nl-NL" sz="1400" dirty="0"/>
              <a:t> for Sustainable Development (</a:t>
            </a:r>
            <a:r>
              <a:rPr lang="en-GB" altLang="nl-NL" sz="1400" strike="sngStrike" dirty="0"/>
              <a:t>ESD</a:t>
            </a:r>
            <a:r>
              <a:rPr lang="en-GB" altLang="nl-NL" sz="1400" dirty="0"/>
              <a:t> LSD)</a:t>
            </a:r>
          </a:p>
          <a:p>
            <a:pPr>
              <a:spcBef>
                <a:spcPct val="20000"/>
              </a:spcBef>
            </a:pPr>
            <a:r>
              <a:rPr lang="en-GB" altLang="nl-NL" sz="1400" dirty="0"/>
              <a:t>(Learning for Sustainable Development? </a:t>
            </a:r>
            <a:r>
              <a:rPr lang="en-GB" altLang="nl-NL" sz="1400" dirty="0" err="1"/>
              <a:t>LvDO</a:t>
            </a:r>
            <a:r>
              <a:rPr lang="en-GB" altLang="nl-NL" sz="1400" dirty="0"/>
              <a:t>…)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FFD614F-E399-4FEE-A271-E9F3AAB2C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356" y="4130169"/>
            <a:ext cx="648444" cy="6375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5E49C2E-71A3-4DBF-97E8-360CAF822B3E}"/>
              </a:ext>
            </a:extLst>
          </p:cNvPr>
          <p:cNvSpPr txBox="1"/>
          <p:nvPr/>
        </p:nvSpPr>
        <p:spPr>
          <a:xfrm>
            <a:off x="2771800" y="4130169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Stella van der Wal-Maris (2020)</a:t>
            </a:r>
          </a:p>
          <a:p>
            <a:r>
              <a:rPr lang="en-GB" sz="1400" b="1" dirty="0"/>
              <a:t>Future-focused education/Social Entrepreneurship</a:t>
            </a:r>
          </a:p>
          <a:p>
            <a:r>
              <a:rPr lang="en-GB" sz="1400" dirty="0"/>
              <a:t>Why (explaining the past) / To what purpose (explaining the future)</a:t>
            </a:r>
          </a:p>
          <a:p>
            <a:r>
              <a:rPr lang="en-GB" sz="1400" dirty="0"/>
              <a:t>‘Lev’ learning line (</a:t>
            </a:r>
            <a:r>
              <a:rPr lang="en-GB" sz="1400" i="1" dirty="0"/>
              <a:t>Levinas, lev..)</a:t>
            </a:r>
            <a:endParaRPr lang="en-GB" sz="1400" dirty="0"/>
          </a:p>
          <a:p>
            <a:r>
              <a:rPr lang="en-GB" sz="1400" dirty="0"/>
              <a:t>Perspectives and scenarios</a:t>
            </a:r>
          </a:p>
          <a:p>
            <a:r>
              <a:rPr lang="en-GB" sz="1400" dirty="0"/>
              <a:t>Contribute…</a:t>
            </a:r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4474AC2-B99B-4EC1-96B9-0EA4F8365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14" y="5445224"/>
            <a:ext cx="1329538" cy="132953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F5D4F37-103C-4F04-9B99-E99F76FB0F56}"/>
              </a:ext>
            </a:extLst>
          </p:cNvPr>
          <p:cNvSpPr txBox="1"/>
          <p:nvPr/>
        </p:nvSpPr>
        <p:spPr>
          <a:xfrm>
            <a:off x="1043608" y="587727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10 teacher training colleges </a:t>
            </a:r>
            <a:r>
              <a:rPr lang="nl-NL" sz="1400" i="1" dirty="0" err="1"/>
              <a:t>PrEd</a:t>
            </a:r>
            <a:r>
              <a:rPr lang="nl-NL" sz="1400" i="1" dirty="0"/>
              <a:t>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300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809" y="1001316"/>
            <a:ext cx="1133475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us.123rf.com/400wm/400/400/zoomzoom/zoomzoom1105/zoomzoom110500008/9451310-waterfles-close-up-geafa-soleerd-over-de-witte-achtergro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952" y="1255947"/>
            <a:ext cx="8334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img.tweedehands.nl/f/preview/100638923-jeans-met-gaten-the-sqin-blau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0093" y="973431"/>
            <a:ext cx="1350169" cy="10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://www.etterbeek.irisnet.be/onze-diensten/duurzame-ontwikkeling/beelden/do-graph.jpg/image_pr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4008" y="2941360"/>
            <a:ext cx="1044178" cy="10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kstvak 3"/>
          <p:cNvSpPr txBox="1">
            <a:spLocks noChangeArrowheads="1"/>
          </p:cNvSpPr>
          <p:nvPr/>
        </p:nvSpPr>
        <p:spPr bwMode="auto">
          <a:xfrm>
            <a:off x="207032" y="2585155"/>
            <a:ext cx="77820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11994"/>
            <a:r>
              <a:rPr lang="nl-NL" altLang="nl-NL" b="1" dirty="0" err="1">
                <a:latin typeface="Univers Cnd"/>
              </a:rPr>
              <a:t>Gestaltungscompetenz</a:t>
            </a:r>
            <a:r>
              <a:rPr lang="nl-NL" altLang="nl-NL" dirty="0">
                <a:latin typeface="Univers Cnd"/>
              </a:rPr>
              <a:t> (De Haan 2008), </a:t>
            </a:r>
            <a:r>
              <a:rPr lang="nl-NL" altLang="nl-NL" dirty="0" err="1">
                <a:latin typeface="Univers Cnd"/>
              </a:rPr>
              <a:t>how</a:t>
            </a:r>
            <a:r>
              <a:rPr lang="nl-NL" altLang="nl-NL" dirty="0">
                <a:latin typeface="Univers Cnd"/>
              </a:rPr>
              <a:t> </a:t>
            </a:r>
            <a:r>
              <a:rPr lang="nl-NL" altLang="nl-NL" dirty="0" err="1">
                <a:latin typeface="Univers Cnd"/>
              </a:rPr>
              <a:t>to</a:t>
            </a:r>
            <a:r>
              <a:rPr lang="nl-NL" altLang="nl-NL" dirty="0">
                <a:latin typeface="Univers Cnd"/>
              </a:rPr>
              <a:t> </a:t>
            </a:r>
            <a:r>
              <a:rPr lang="nl-NL" altLang="nl-NL" dirty="0" err="1">
                <a:latin typeface="Univers Cnd"/>
              </a:rPr>
              <a:t>work</a:t>
            </a:r>
            <a:r>
              <a:rPr lang="nl-NL" altLang="nl-NL" dirty="0">
                <a:latin typeface="Univers Cnd"/>
              </a:rPr>
              <a:t> on </a:t>
            </a:r>
            <a:r>
              <a:rPr lang="nl-NL" altLang="nl-NL" dirty="0" err="1">
                <a:latin typeface="Univers Cnd"/>
              </a:rPr>
              <a:t>that</a:t>
            </a:r>
            <a:r>
              <a:rPr lang="nl-NL" altLang="nl-NL" dirty="0">
                <a:latin typeface="Univers Cnd"/>
              </a:rPr>
              <a:t>? 		</a:t>
            </a:r>
          </a:p>
          <a:p>
            <a:pPr defTabSz="711994"/>
            <a:endParaRPr lang="nl-NL" altLang="nl-NL" dirty="0">
              <a:latin typeface="Univers Cnd"/>
            </a:endParaRPr>
          </a:p>
          <a:p>
            <a:pPr defTabSz="711994"/>
            <a:r>
              <a:rPr lang="nl-NL" altLang="nl-NL" sz="1400" dirty="0">
                <a:latin typeface="Univers Cnd"/>
              </a:rPr>
              <a:t>1 </a:t>
            </a:r>
            <a:r>
              <a:rPr lang="nl-NL" altLang="nl-NL" sz="1400" dirty="0" err="1">
                <a:latin typeface="Univers Cnd"/>
              </a:rPr>
              <a:t>raise</a:t>
            </a:r>
            <a:r>
              <a:rPr lang="nl-NL" altLang="nl-NL" sz="1400" dirty="0">
                <a:latin typeface="Univers Cnd"/>
              </a:rPr>
              <a:t> </a:t>
            </a:r>
            <a:r>
              <a:rPr lang="nl-NL" altLang="nl-NL" sz="1400" b="1" dirty="0">
                <a:latin typeface="Univers Cnd"/>
              </a:rPr>
              <a:t>attention</a:t>
            </a:r>
            <a:r>
              <a:rPr lang="nl-NL" altLang="nl-NL" sz="1400" dirty="0">
                <a:latin typeface="Univers Cnd"/>
              </a:rPr>
              <a:t> (</a:t>
            </a:r>
            <a:r>
              <a:rPr lang="nl-NL" altLang="nl-NL" sz="1400" dirty="0" err="1">
                <a:latin typeface="Univers Cnd"/>
              </a:rPr>
              <a:t>emo</a:t>
            </a:r>
            <a:r>
              <a:rPr lang="nl-NL" altLang="nl-NL" sz="1400" dirty="0">
                <a:latin typeface="Univers Cnd"/>
              </a:rPr>
              <a:t>) </a:t>
            </a:r>
            <a:r>
              <a:rPr lang="nl-NL" altLang="nl-NL" sz="1400" dirty="0" err="1">
                <a:latin typeface="Univers Cnd"/>
              </a:rPr>
              <a:t>and</a:t>
            </a:r>
            <a:r>
              <a:rPr lang="nl-NL" altLang="nl-NL" sz="1400" dirty="0">
                <a:latin typeface="Univers Cnd"/>
              </a:rPr>
              <a:t> pre-</a:t>
            </a:r>
            <a:r>
              <a:rPr lang="nl-NL" altLang="nl-NL" sz="1400" dirty="0" err="1">
                <a:latin typeface="Univers Cnd"/>
              </a:rPr>
              <a:t>knowledge</a:t>
            </a:r>
            <a:r>
              <a:rPr lang="nl-NL" altLang="nl-NL" sz="1400" dirty="0">
                <a:latin typeface="Univers Cnd"/>
              </a:rPr>
              <a:t> (</a:t>
            </a:r>
            <a:r>
              <a:rPr lang="nl-NL" altLang="nl-NL" sz="1400" dirty="0" err="1">
                <a:latin typeface="Univers Cnd"/>
              </a:rPr>
              <a:t>cogni</a:t>
            </a:r>
            <a:r>
              <a:rPr lang="nl-NL" altLang="nl-NL" sz="1400" dirty="0">
                <a:latin typeface="Univers Cnd"/>
              </a:rPr>
              <a:t>)</a:t>
            </a:r>
          </a:p>
          <a:p>
            <a:pPr defTabSz="711994"/>
            <a:r>
              <a:rPr lang="nl-NL" altLang="nl-NL" sz="1400" dirty="0">
                <a:latin typeface="Univers Cnd"/>
              </a:rPr>
              <a:t>2 </a:t>
            </a:r>
            <a:r>
              <a:rPr lang="nl-NL" altLang="nl-NL" sz="1400" dirty="0" err="1">
                <a:latin typeface="Univers Cnd"/>
              </a:rPr>
              <a:t>use</a:t>
            </a:r>
            <a:r>
              <a:rPr lang="nl-NL" altLang="nl-NL" sz="1400" dirty="0">
                <a:latin typeface="Univers Cnd"/>
              </a:rPr>
              <a:t> </a:t>
            </a:r>
            <a:r>
              <a:rPr lang="nl-NL" altLang="nl-NL" sz="1400" b="1" dirty="0" err="1">
                <a:latin typeface="Univers Cnd"/>
              </a:rPr>
              <a:t>enquiry</a:t>
            </a:r>
            <a:r>
              <a:rPr lang="nl-NL" altLang="nl-NL" sz="1400" b="1" dirty="0">
                <a:latin typeface="Univers Cnd"/>
              </a:rPr>
              <a:t> approach</a:t>
            </a:r>
            <a:r>
              <a:rPr lang="nl-NL" altLang="nl-NL" sz="1400" dirty="0">
                <a:latin typeface="Univers Cnd"/>
              </a:rPr>
              <a:t>	</a:t>
            </a:r>
          </a:p>
          <a:p>
            <a:pPr defTabSz="711994"/>
            <a:r>
              <a:rPr lang="nl-NL" altLang="nl-NL" sz="1400" dirty="0">
                <a:latin typeface="Univers Cnd"/>
              </a:rPr>
              <a:t>3 </a:t>
            </a:r>
            <a:r>
              <a:rPr lang="nl-NL" altLang="nl-NL" sz="1400" dirty="0" err="1">
                <a:latin typeface="Univers Cnd"/>
              </a:rPr>
              <a:t>use</a:t>
            </a:r>
            <a:r>
              <a:rPr lang="nl-NL" altLang="nl-NL" sz="1400" dirty="0">
                <a:latin typeface="Univers Cnd"/>
              </a:rPr>
              <a:t> </a:t>
            </a:r>
            <a:r>
              <a:rPr lang="nl-NL" altLang="nl-NL" sz="1400" b="1" dirty="0" err="1">
                <a:latin typeface="Univers Cnd"/>
              </a:rPr>
              <a:t>multiperspectivity</a:t>
            </a:r>
            <a:r>
              <a:rPr lang="nl-NL" altLang="nl-NL" sz="1400" b="1" dirty="0">
                <a:latin typeface="Univers Cnd"/>
              </a:rPr>
              <a:t> </a:t>
            </a:r>
            <a:r>
              <a:rPr lang="nl-NL" altLang="nl-NL" sz="1400" dirty="0">
                <a:latin typeface="Univers Cnd"/>
              </a:rPr>
              <a:t>(</a:t>
            </a:r>
            <a:r>
              <a:rPr lang="nl-NL" altLang="nl-NL" sz="1400" dirty="0" err="1">
                <a:latin typeface="Univers Cnd"/>
              </a:rPr>
              <a:t>f.i</a:t>
            </a:r>
            <a:r>
              <a:rPr lang="nl-NL" altLang="nl-NL" sz="1400" dirty="0">
                <a:latin typeface="Univers Cnd"/>
              </a:rPr>
              <a:t>. People-</a:t>
            </a:r>
            <a:r>
              <a:rPr lang="nl-NL" altLang="nl-NL" sz="1400" dirty="0" err="1">
                <a:latin typeface="Univers Cnd"/>
              </a:rPr>
              <a:t>Planet</a:t>
            </a:r>
            <a:r>
              <a:rPr lang="nl-NL" altLang="nl-NL" sz="1400" dirty="0">
                <a:latin typeface="Univers Cnd"/>
              </a:rPr>
              <a:t>-</a:t>
            </a:r>
            <a:r>
              <a:rPr lang="nl-NL" altLang="nl-NL" sz="1400" dirty="0" err="1">
                <a:latin typeface="Univers Cnd"/>
              </a:rPr>
              <a:t>Prosperity</a:t>
            </a:r>
            <a:r>
              <a:rPr lang="nl-NL" altLang="nl-NL" sz="1400" dirty="0">
                <a:latin typeface="Univers Cnd"/>
              </a:rPr>
              <a:t>)	</a:t>
            </a:r>
          </a:p>
          <a:p>
            <a:pPr defTabSz="711994"/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4 </a:t>
            </a:r>
            <a:r>
              <a:rPr lang="nl-NL" altLang="nl-NL" sz="1400" b="1" dirty="0">
                <a:solidFill>
                  <a:srgbClr val="9E1E00"/>
                </a:solidFill>
                <a:latin typeface="Univers Cnd"/>
              </a:rPr>
              <a:t>combine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perspectives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;			</a:t>
            </a:r>
          </a:p>
          <a:p>
            <a:pPr defTabSz="711994"/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5 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use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</a:t>
            </a:r>
            <a:r>
              <a:rPr lang="nl-NL" altLang="nl-NL" sz="1400" b="1" dirty="0">
                <a:solidFill>
                  <a:srgbClr val="9E1E00"/>
                </a:solidFill>
                <a:latin typeface="Univers Cnd"/>
              </a:rPr>
              <a:t>scenario thinking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(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if-then-which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causes-results-alternatives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- 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etc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– 5 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times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tree);		</a:t>
            </a:r>
          </a:p>
          <a:p>
            <a:pPr defTabSz="711994"/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6 </a:t>
            </a:r>
            <a:r>
              <a:rPr lang="nl-NL" altLang="nl-NL" sz="1400" b="1" dirty="0" err="1">
                <a:solidFill>
                  <a:srgbClr val="9E1E00"/>
                </a:solidFill>
                <a:latin typeface="Univers Cnd"/>
              </a:rPr>
              <a:t>choose</a:t>
            </a:r>
            <a:r>
              <a:rPr lang="nl-NL" altLang="nl-NL" sz="1400" b="1" dirty="0">
                <a:solidFill>
                  <a:srgbClr val="9E1E00"/>
                </a:solidFill>
                <a:latin typeface="Univers Cnd"/>
              </a:rPr>
              <a:t>, 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based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on 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arguments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(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vision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development);	</a:t>
            </a:r>
          </a:p>
          <a:p>
            <a:pPr defTabSz="711994"/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7 </a:t>
            </a:r>
            <a:r>
              <a:rPr lang="nl-NL" altLang="nl-NL" sz="1400" b="1" dirty="0" err="1">
                <a:solidFill>
                  <a:srgbClr val="9E1E00"/>
                </a:solidFill>
                <a:latin typeface="Univers Cnd"/>
              </a:rPr>
              <a:t>evaluate</a:t>
            </a:r>
            <a:r>
              <a:rPr lang="nl-NL" altLang="nl-NL" sz="1400" b="1" dirty="0">
                <a:solidFill>
                  <a:srgbClr val="9E1E00"/>
                </a:solidFill>
                <a:latin typeface="Univers Cnd"/>
              </a:rPr>
              <a:t>/</a:t>
            </a:r>
            <a:r>
              <a:rPr lang="nl-NL" altLang="nl-NL" sz="1400" b="1" dirty="0" err="1">
                <a:solidFill>
                  <a:srgbClr val="9E1E00"/>
                </a:solidFill>
                <a:latin typeface="Univers Cnd"/>
              </a:rPr>
              <a:t>reflect</a:t>
            </a:r>
            <a:r>
              <a:rPr lang="nl-NL" altLang="nl-NL" sz="1400" b="1" dirty="0">
                <a:solidFill>
                  <a:srgbClr val="9E1E00"/>
                </a:solidFill>
                <a:latin typeface="Univers Cnd"/>
              </a:rPr>
              <a:t>, 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make 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it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 personal </a:t>
            </a:r>
            <a:r>
              <a:rPr lang="nl-NL" altLang="nl-NL" sz="1400" dirty="0" err="1">
                <a:solidFill>
                  <a:srgbClr val="9E1E00"/>
                </a:solidFill>
                <a:latin typeface="Univers Cnd"/>
              </a:rPr>
              <a:t>meaningful</a:t>
            </a:r>
            <a:r>
              <a:rPr lang="nl-NL" altLang="nl-NL" sz="1400" dirty="0">
                <a:solidFill>
                  <a:srgbClr val="9E1E00"/>
                </a:solidFill>
                <a:latin typeface="Univers Cnd"/>
              </a:rPr>
              <a:t>.</a:t>
            </a:r>
            <a:endParaRPr lang="nl-NL" altLang="nl-NL" sz="1400" i="1" dirty="0">
              <a:latin typeface="Univers Cnd"/>
            </a:endParaRPr>
          </a:p>
          <a:p>
            <a:pPr defTabSz="711994"/>
            <a:r>
              <a:rPr lang="nl-NL" altLang="nl-NL" sz="1400" i="1" dirty="0">
                <a:latin typeface="Univers Cnd"/>
              </a:rPr>
              <a:t>(</a:t>
            </a:r>
            <a:r>
              <a:rPr lang="nl-NL" altLang="nl-NL" sz="1400" b="1" i="1" dirty="0">
                <a:latin typeface="Univers Cnd"/>
              </a:rPr>
              <a:t>De Vries / De Hamer, Praxis </a:t>
            </a:r>
            <a:r>
              <a:rPr lang="nl-NL" altLang="nl-NL" sz="1400" b="1" i="1" dirty="0" err="1">
                <a:latin typeface="Univers Cnd"/>
              </a:rPr>
              <a:t>January</a:t>
            </a:r>
            <a:r>
              <a:rPr lang="nl-NL" altLang="nl-NL" sz="1400" b="1" i="1" dirty="0">
                <a:latin typeface="Univers Cnd"/>
              </a:rPr>
              <a:t> 2010</a:t>
            </a:r>
            <a:r>
              <a:rPr lang="nl-NL" altLang="nl-NL" sz="1400" i="1" dirty="0">
                <a:latin typeface="Univers Cnd"/>
              </a:rPr>
              <a:t>; </a:t>
            </a:r>
            <a:r>
              <a:rPr lang="nl-NL" altLang="nl-NL" sz="1400" i="1" dirty="0" err="1">
                <a:latin typeface="Univers Cnd"/>
              </a:rPr>
              <a:t>interesting</a:t>
            </a:r>
            <a:r>
              <a:rPr lang="nl-NL" altLang="nl-NL" sz="1400" i="1" dirty="0">
                <a:latin typeface="Univers Cnd"/>
              </a:rPr>
              <a:t> </a:t>
            </a:r>
            <a:r>
              <a:rPr lang="nl-NL" altLang="nl-NL" sz="1400" i="1" dirty="0" err="1">
                <a:latin typeface="Univers Cnd"/>
              </a:rPr>
              <a:t>to</a:t>
            </a:r>
            <a:r>
              <a:rPr lang="nl-NL" altLang="nl-NL" sz="1400" i="1" dirty="0">
                <a:latin typeface="Univers Cnd"/>
              </a:rPr>
              <a:t> </a:t>
            </a:r>
            <a:r>
              <a:rPr lang="nl-NL" altLang="nl-NL" sz="1400" i="1" dirty="0" err="1">
                <a:latin typeface="Univers Cnd"/>
              </a:rPr>
              <a:t>compare</a:t>
            </a:r>
            <a:r>
              <a:rPr lang="nl-NL" altLang="nl-NL" sz="1400" i="1" dirty="0">
                <a:latin typeface="Univers Cnd"/>
              </a:rPr>
              <a:t> </a:t>
            </a:r>
            <a:r>
              <a:rPr lang="nl-NL" altLang="nl-NL" sz="1400" i="1" dirty="0" err="1">
                <a:latin typeface="Univers Cnd"/>
              </a:rPr>
              <a:t>this</a:t>
            </a:r>
            <a:r>
              <a:rPr lang="nl-NL" altLang="nl-NL" sz="1400" i="1" dirty="0">
                <a:latin typeface="Univers Cnd"/>
              </a:rPr>
              <a:t> </a:t>
            </a:r>
            <a:r>
              <a:rPr lang="nl-NL" altLang="nl-NL" sz="1400" i="1" dirty="0" err="1">
                <a:latin typeface="Univers Cnd"/>
              </a:rPr>
              <a:t>with</a:t>
            </a:r>
            <a:r>
              <a:rPr lang="nl-NL" altLang="nl-NL" sz="1400" i="1" dirty="0">
                <a:latin typeface="Univers Cnd"/>
              </a:rPr>
              <a:t> </a:t>
            </a:r>
            <a:r>
              <a:rPr lang="nl-NL" altLang="nl-NL" sz="1400" i="1" dirty="0" err="1">
                <a:latin typeface="Univers Cnd"/>
              </a:rPr>
              <a:t>the</a:t>
            </a:r>
            <a:r>
              <a:rPr lang="nl-NL" altLang="nl-NL" sz="1400" i="1" dirty="0">
                <a:latin typeface="Univers Cnd"/>
              </a:rPr>
              <a:t> RSP </a:t>
            </a:r>
            <a:r>
              <a:rPr lang="nl-NL" altLang="nl-NL" sz="1400" i="1" dirty="0" err="1">
                <a:latin typeface="Univers Cnd"/>
              </a:rPr>
              <a:t>framework</a:t>
            </a:r>
            <a:r>
              <a:rPr lang="nl-NL" altLang="nl-NL" sz="1400" i="1" dirty="0">
                <a:latin typeface="Univers Cnd"/>
              </a:rPr>
              <a:t> 2021)		</a:t>
            </a:r>
            <a:r>
              <a:rPr lang="nl-NL" altLang="nl-NL" sz="900" i="1" dirty="0">
                <a:latin typeface="Univers Cnd"/>
              </a:rPr>
              <a:t>		</a:t>
            </a:r>
          </a:p>
        </p:txBody>
      </p:sp>
      <p:pic>
        <p:nvPicPr>
          <p:cNvPr id="27655" name="Picture 16" descr="ANd9GcQr4kAThX6yFrp0SJt6dWHvKHTlYqh81RngAJ5kfc1GJ0hlQ0Q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5814" y="555609"/>
            <a:ext cx="1695450" cy="11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6" descr="ANd9GcSI4B8LxNxgGZ7NYzZFUkV1GUq6MUuNYyaAjY0bkMq0SMHNnh0JPA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61817" y="870884"/>
            <a:ext cx="988219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2" descr="csm_motiCL900_ac0c33659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06816" y="1427134"/>
            <a:ext cx="1462088" cy="9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4" descr="i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96270" y="505362"/>
            <a:ext cx="975122" cy="7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Bloo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8449" y="2723689"/>
            <a:ext cx="2033072" cy="1941444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EC75659-BAB0-4E42-B08F-B416CF74FFF8}"/>
              </a:ext>
            </a:extLst>
          </p:cNvPr>
          <p:cNvSpPr txBox="1"/>
          <p:nvPr/>
        </p:nvSpPr>
        <p:spPr>
          <a:xfrm>
            <a:off x="7989095" y="3560213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Bloom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E80A39-A276-4F56-B3E0-80F3A89394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14" y="5445224"/>
            <a:ext cx="1329538" cy="132953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1D86627-BC9F-429C-8485-ACD4517A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60520"/>
            <a:ext cx="1102850" cy="10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ijdelijke aanduiding voor inhoud 4">
            <a:hlinkClick r:id="rId16"/>
            <a:extLst>
              <a:ext uri="{FF2B5EF4-FFF2-40B4-BE49-F238E27FC236}">
                <a16:creationId xmlns:a16="http://schemas.microsoft.com/office/drawing/2014/main" id="{923C8ECB-05C9-4851-A84E-2C43E383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" y="5013176"/>
            <a:ext cx="351537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ond, buiten, boom, geel&#10;&#10;Automatisch gegenereerde beschrijving">
            <a:extLst>
              <a:ext uri="{FF2B5EF4-FFF2-40B4-BE49-F238E27FC236}">
                <a16:creationId xmlns:a16="http://schemas.microsoft.com/office/drawing/2014/main" id="{37F01C16-A660-4DCA-AFB4-F2D420C6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289074"/>
          </a:xfrm>
          <a:prstGeom prst="rect">
            <a:avLst/>
          </a:prstGeom>
        </p:spPr>
      </p:pic>
      <p:pic>
        <p:nvPicPr>
          <p:cNvPr id="9" name="Afbeelding 8" descr="Afbeelding met boom, buiten, plant&#10;&#10;Automatisch gegenereerde beschrijving">
            <a:extLst>
              <a:ext uri="{FF2B5EF4-FFF2-40B4-BE49-F238E27FC236}">
                <a16:creationId xmlns:a16="http://schemas.microsoft.com/office/drawing/2014/main" id="{CE69299B-FF72-418E-9487-E5B21CFD4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6735"/>
            <a:ext cx="9144000" cy="8911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A021423-0E37-4283-AEF4-B90F4F050C2C}"/>
              </a:ext>
            </a:extLst>
          </p:cNvPr>
          <p:cNvSpPr txBox="1"/>
          <p:nvPr/>
        </p:nvSpPr>
        <p:spPr>
          <a:xfrm>
            <a:off x="4644008" y="6165304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>
                <a:solidFill>
                  <a:srgbClr val="00B050"/>
                </a:solidFill>
              </a:rPr>
              <a:t>Gerben de Vries – Learningfor22@gmail.com</a:t>
            </a: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5B981E04-532F-49E3-BA9C-37078BD1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7" y="236068"/>
            <a:ext cx="3570802" cy="189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A1CE60D-8B8C-4E94-841C-CCEDABF4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1000"/>
                    </a14:imgEffect>
                    <a14:imgEffect>
                      <a14:colorTemperature colorTemp="6416"/>
                    </a14:imgEffect>
                    <a14:imgEffect>
                      <a14:saturation sat="335000"/>
                    </a14:imgEffect>
                    <a14:imgEffect>
                      <a14:brightnessContrast brigh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8" y="2708920"/>
            <a:ext cx="3751802" cy="21103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3E1599-06C2-45F5-8977-87F47F0EC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36068"/>
            <a:ext cx="2717660" cy="271766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70F1755-7FA5-4F58-9B3A-B5BC13110A26}"/>
              </a:ext>
            </a:extLst>
          </p:cNvPr>
          <p:cNvSpPr txBox="1"/>
          <p:nvPr/>
        </p:nvSpPr>
        <p:spPr>
          <a:xfrm>
            <a:off x="4211960" y="4172977"/>
            <a:ext cx="408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/>
              <a:t>Thank</a:t>
            </a:r>
            <a:r>
              <a:rPr lang="nl-NL" i="1" dirty="0"/>
              <a:t> </a:t>
            </a:r>
            <a:r>
              <a:rPr lang="nl-NL" i="1" dirty="0" err="1"/>
              <a:t>you</a:t>
            </a:r>
            <a:r>
              <a:rPr lang="nl-NL" i="1" dirty="0"/>
              <a:t> </a:t>
            </a:r>
            <a:r>
              <a:rPr lang="nl-NL" i="1" dirty="0" err="1"/>
              <a:t>for</a:t>
            </a:r>
            <a:r>
              <a:rPr lang="nl-NL" i="1" dirty="0"/>
              <a:t> </a:t>
            </a:r>
            <a:r>
              <a:rPr lang="nl-NL" i="1" dirty="0" err="1"/>
              <a:t>being</a:t>
            </a:r>
            <a:r>
              <a:rPr lang="nl-NL" i="1" dirty="0"/>
              <a:t> </a:t>
            </a:r>
            <a:r>
              <a:rPr lang="nl-NL" i="1" dirty="0" err="1"/>
              <a:t>with</a:t>
            </a:r>
            <a:r>
              <a:rPr lang="nl-NL" i="1" dirty="0"/>
              <a:t> me </a:t>
            </a:r>
            <a:r>
              <a:rPr lang="nl-NL" i="1" dirty="0" err="1"/>
              <a:t>today</a:t>
            </a:r>
            <a:r>
              <a:rPr lang="nl-NL" i="1" dirty="0"/>
              <a:t>.</a:t>
            </a:r>
          </a:p>
          <a:p>
            <a:r>
              <a:rPr lang="nl-NL" i="1" dirty="0" err="1"/>
              <a:t>Please</a:t>
            </a:r>
            <a:r>
              <a:rPr lang="nl-NL" i="1" dirty="0"/>
              <a:t> </a:t>
            </a:r>
            <a:r>
              <a:rPr lang="nl-NL" i="1" dirty="0" err="1"/>
              <a:t>be</a:t>
            </a:r>
            <a:r>
              <a:rPr lang="nl-NL" i="1" dirty="0"/>
              <a:t> </a:t>
            </a:r>
            <a:r>
              <a:rPr lang="nl-NL" i="1" dirty="0" err="1"/>
              <a:t>with</a:t>
            </a:r>
            <a:r>
              <a:rPr lang="nl-NL" i="1" dirty="0"/>
              <a:t> </a:t>
            </a:r>
            <a:r>
              <a:rPr lang="nl-NL" i="1" dirty="0" err="1"/>
              <a:t>each</a:t>
            </a:r>
            <a:r>
              <a:rPr lang="nl-NL" i="1" dirty="0"/>
              <a:t> </a:t>
            </a:r>
            <a:r>
              <a:rPr lang="nl-NL" i="1" dirty="0" err="1"/>
              <a:t>other</a:t>
            </a:r>
            <a:r>
              <a:rPr lang="nl-NL" i="1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324866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1862</Words>
  <Application>Microsoft Office PowerPoint</Application>
  <PresentationFormat>Diavoorstelling (4:3)</PresentationFormat>
  <Paragraphs>140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</vt:lpstr>
      <vt:lpstr>Univers Cnd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Marnix Academie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Gerben de Vries</dc:creator>
  <cp:lastModifiedBy>Gerben de Vries</cp:lastModifiedBy>
  <cp:revision>188</cp:revision>
  <cp:lastPrinted>2019-11-25T13:16:24Z</cp:lastPrinted>
  <dcterms:created xsi:type="dcterms:W3CDTF">2013-03-04T12:16:44Z</dcterms:created>
  <dcterms:modified xsi:type="dcterms:W3CDTF">2022-03-28T18:35:05Z</dcterms:modified>
</cp:coreProperties>
</file>