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4"/>
  </p:sldMasterIdLst>
  <p:notesMasterIdLst>
    <p:notesMasterId r:id="rId20"/>
  </p:notesMasterIdLst>
  <p:handoutMasterIdLst>
    <p:handoutMasterId r:id="rId21"/>
  </p:handoutMasterIdLst>
  <p:sldIdLst>
    <p:sldId id="388" r:id="rId5"/>
    <p:sldId id="389" r:id="rId6"/>
    <p:sldId id="415" r:id="rId7"/>
    <p:sldId id="416" r:id="rId8"/>
    <p:sldId id="417" r:id="rId9"/>
    <p:sldId id="394" r:id="rId10"/>
    <p:sldId id="418" r:id="rId11"/>
    <p:sldId id="375" r:id="rId12"/>
    <p:sldId id="420" r:id="rId13"/>
    <p:sldId id="419" r:id="rId14"/>
    <p:sldId id="422" r:id="rId15"/>
    <p:sldId id="398" r:id="rId16"/>
    <p:sldId id="407" r:id="rId17"/>
    <p:sldId id="423" r:id="rId18"/>
    <p:sldId id="378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Medium" panose="00000600000000000000" pitchFamily="2" charset="0"/>
      <p:regular r:id="rId32"/>
      <p:italic r:id="rId33"/>
    </p:embeddedFont>
    <p:embeddedFont>
      <p:font typeface="Montserrat SemiBold" panose="00000700000000000000" pitchFamily="2" charset="0"/>
      <p:bold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4C6"/>
    <a:srgbClr val="666666"/>
    <a:srgbClr val="00B259"/>
    <a:srgbClr val="889CAA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23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E38A68-942A-470F-9E2B-ACEC37EA26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E32D2-57C2-4DC5-B2AB-3F7B011859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A1AA7-98BF-4155-AE71-4923A8DC382E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70939-0A3D-4882-BB2D-23F3CCFC9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C3B50-D3DE-4F16-B098-CC77B15E52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1C2F6-BF90-41BC-9DCE-69DBBA486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463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E03A5-16B4-4541-AB71-8A3F7355CDEC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F98C3-22EE-47B0-94E7-B815CE0F08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50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BD22-5488-457B-B6FB-A3C997B3AC8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110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BD22-5488-457B-B6FB-A3C997B3AC8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8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BD22-5488-457B-B6FB-A3C997B3AC8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82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BD22-5488-457B-B6FB-A3C997B3AC8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8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BD22-5488-457B-B6FB-A3C997B3AC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87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BD22-5488-457B-B6FB-A3C997B3AC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83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 Years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AF60C-8628-4C45-9C51-0F07B4E409BF}"/>
              </a:ext>
            </a:extLst>
          </p:cNvPr>
          <p:cNvSpPr/>
          <p:nvPr userDrawn="1"/>
        </p:nvSpPr>
        <p:spPr>
          <a:xfrm>
            <a:off x="0" y="5419899"/>
            <a:ext cx="12192000" cy="143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D12AC-0108-4122-BAB2-98F268EDC4AB}"/>
              </a:ext>
            </a:extLst>
          </p:cNvPr>
          <p:cNvSpPr txBox="1"/>
          <p:nvPr userDrawn="1"/>
        </p:nvSpPr>
        <p:spPr>
          <a:xfrm>
            <a:off x="7581900" y="5972175"/>
            <a:ext cx="4359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484C6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Your charity for Scotland’s environment</a:t>
            </a:r>
            <a:endParaRPr lang="en-GB" sz="1600" dirty="0">
              <a:solidFill>
                <a:srgbClr val="2484C6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6B2CD3C8-FE87-4C4B-8C2C-28004968A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7" y="5830621"/>
            <a:ext cx="3425593" cy="6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itle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AF60C-8628-4C45-9C51-0F07B4E409BF}"/>
              </a:ext>
            </a:extLst>
          </p:cNvPr>
          <p:cNvSpPr/>
          <p:nvPr userDrawn="1"/>
        </p:nvSpPr>
        <p:spPr>
          <a:xfrm>
            <a:off x="0" y="5419899"/>
            <a:ext cx="12192000" cy="143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D12AC-0108-4122-BAB2-98F268EDC4AB}"/>
              </a:ext>
            </a:extLst>
          </p:cNvPr>
          <p:cNvSpPr txBox="1"/>
          <p:nvPr userDrawn="1"/>
        </p:nvSpPr>
        <p:spPr>
          <a:xfrm>
            <a:off x="7581900" y="5972175"/>
            <a:ext cx="4359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484C6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Your charity for Scotland’s environment</a:t>
            </a:r>
            <a:endParaRPr lang="en-GB" sz="1600" dirty="0">
              <a:solidFill>
                <a:srgbClr val="2484C6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16529A3-2683-4545-8FA3-2F36D693C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507" y="5835025"/>
            <a:ext cx="2564951" cy="6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1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2021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DC0207-8BA4-47C4-953D-4D8ED53F815F}"/>
              </a:ext>
            </a:extLst>
          </p:cNvPr>
          <p:cNvSpPr txBox="1"/>
          <p:nvPr userDrawn="1"/>
        </p:nvSpPr>
        <p:spPr>
          <a:xfrm>
            <a:off x="424661" y="6519445"/>
            <a:ext cx="3459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200" baseline="300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Copyright © Keep Scotland Beautiful 2021. 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04425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 Years KSB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57D34226-1C7A-4BB5-A5AE-213E35B5B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9" y="6400496"/>
            <a:ext cx="1753702" cy="312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7091C-EC49-4B9F-8093-801C9C8A27E5}"/>
              </a:ext>
            </a:extLst>
          </p:cNvPr>
          <p:cNvSpPr txBox="1"/>
          <p:nvPr userDrawn="1"/>
        </p:nvSpPr>
        <p:spPr>
          <a:xfrm>
            <a:off x="9335174" y="6437838"/>
            <a:ext cx="2762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spc="0" baseline="0" dirty="0">
                <a:solidFill>
                  <a:srgbClr val="2484C6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Your charity for Scotland’s environment</a:t>
            </a:r>
            <a:endParaRPr lang="en-GB" sz="1000" spc="0" baseline="0" dirty="0">
              <a:solidFill>
                <a:srgbClr val="2484C6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32C567-2833-48B3-A4EA-042EF3FBE349}"/>
              </a:ext>
            </a:extLst>
          </p:cNvPr>
          <p:cNvCxnSpPr/>
          <p:nvPr userDrawn="1"/>
        </p:nvCxnSpPr>
        <p:spPr>
          <a:xfrm>
            <a:off x="0" y="6261699"/>
            <a:ext cx="12192000" cy="0"/>
          </a:xfrm>
          <a:prstGeom prst="line">
            <a:avLst/>
          </a:prstGeom>
          <a:ln>
            <a:solidFill>
              <a:srgbClr val="2484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00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79548-CDF9-4462-9316-8E83B9896750}"/>
              </a:ext>
            </a:extLst>
          </p:cNvPr>
          <p:cNvSpPr txBox="1"/>
          <p:nvPr userDrawn="1"/>
        </p:nvSpPr>
        <p:spPr>
          <a:xfrm>
            <a:off x="365557" y="6601520"/>
            <a:ext cx="11460885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Keep Scotland Beautiful is a Scottish Charitable Incorporated Organisation (SCIO): Number SC030332. Copyright © Keep Scotland Beautiful 2021.  All rights reserved.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31BE0-0CFA-4DFB-91BF-4AC551B549CC}"/>
              </a:ext>
            </a:extLst>
          </p:cNvPr>
          <p:cNvSpPr txBox="1"/>
          <p:nvPr userDrawn="1"/>
        </p:nvSpPr>
        <p:spPr>
          <a:xfrm>
            <a:off x="7558284" y="559884"/>
            <a:ext cx="4359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484C6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Your charity for Scotland’s environment</a:t>
            </a:r>
            <a:endParaRPr lang="en-GB" sz="1600" dirty="0">
              <a:solidFill>
                <a:srgbClr val="2484C6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94D9C6A-7247-4DEF-9573-BD21D070B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944" y="425743"/>
            <a:ext cx="2564951" cy="6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 Years back 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4E5744FF-6C10-4263-92AD-B42F510CF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4" y="425743"/>
            <a:ext cx="3425593" cy="611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79548-CDF9-4462-9316-8E83B9896750}"/>
              </a:ext>
            </a:extLst>
          </p:cNvPr>
          <p:cNvSpPr txBox="1"/>
          <p:nvPr userDrawn="1"/>
        </p:nvSpPr>
        <p:spPr>
          <a:xfrm>
            <a:off x="365557" y="6601520"/>
            <a:ext cx="11460885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Keep Scotland Beautiful is a Scottish Charitable Incorporated Organisation (SCIO): Number SC030332. Copyright © Keep Scotland Beautiful 2021.  All rights reserved.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31BE0-0CFA-4DFB-91BF-4AC551B549CC}"/>
              </a:ext>
            </a:extLst>
          </p:cNvPr>
          <p:cNvSpPr txBox="1"/>
          <p:nvPr userDrawn="1"/>
        </p:nvSpPr>
        <p:spPr>
          <a:xfrm>
            <a:off x="7558284" y="559884"/>
            <a:ext cx="4359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484C6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Your charity for Scotland’s environment</a:t>
            </a:r>
            <a:endParaRPr lang="en-GB" sz="1600" dirty="0">
              <a:solidFill>
                <a:srgbClr val="2484C6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1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945CDC-4031-4CC4-A181-00A6EDF25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26203-F2E3-4ECD-9A0F-273CC1A7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0D3F3-9ABF-4332-91E3-17718BC57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D0848-64D0-42A9-95B0-89B5288CCC78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636B0-A9A9-452C-8328-604A5D782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11C2F-19F2-4022-BF87-90F6CBBB2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9060A-1955-4563-A6C5-009858B37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37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60" r:id="rId3"/>
    <p:sldLayoutId id="2147483670" r:id="rId4"/>
    <p:sldLayoutId id="2147483668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BD27D7-E0A7-4615-81F4-E58E3E2083AA}"/>
              </a:ext>
            </a:extLst>
          </p:cNvPr>
          <p:cNvSpPr/>
          <p:nvPr/>
        </p:nvSpPr>
        <p:spPr>
          <a:xfrm>
            <a:off x="0" y="5360602"/>
            <a:ext cx="12192000" cy="45719"/>
          </a:xfrm>
          <a:prstGeom prst="rect">
            <a:avLst/>
          </a:prstGeom>
          <a:solidFill>
            <a:srgbClr val="C00000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BA9C9-357C-4F26-9123-9F6DADC5D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9" y="0"/>
            <a:ext cx="11945582" cy="5406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9AF209-2EDB-472D-97A9-4FA9AB5902FC}"/>
              </a:ext>
            </a:extLst>
          </p:cNvPr>
          <p:cNvSpPr/>
          <p:nvPr/>
        </p:nvSpPr>
        <p:spPr>
          <a:xfrm>
            <a:off x="658987" y="1771455"/>
            <a:ext cx="5437013" cy="2681328"/>
          </a:xfrm>
          <a:prstGeom prst="rect">
            <a:avLst/>
          </a:prstGeom>
          <a:solidFill>
            <a:srgbClr val="2484C6">
              <a:alpha val="92549"/>
            </a:srgbClr>
          </a:solidFill>
          <a:ln>
            <a:solidFill>
              <a:srgbClr val="248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E20D6-4AD9-417D-8CBC-8FD024580D98}"/>
              </a:ext>
            </a:extLst>
          </p:cNvPr>
          <p:cNvSpPr txBox="1"/>
          <p:nvPr/>
        </p:nvSpPr>
        <p:spPr>
          <a:xfrm>
            <a:off x="957311" y="2018013"/>
            <a:ext cx="5437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ontserrat Medium" panose="00000600000000000000" pitchFamily="2" charset="0"/>
              </a:rPr>
              <a:t>Learning for Sustainability</a:t>
            </a:r>
          </a:p>
          <a:p>
            <a:r>
              <a:rPr lang="en-GB" sz="2800" dirty="0">
                <a:solidFill>
                  <a:schemeClr val="bg1"/>
                </a:solidFill>
                <a:latin typeface="Montserrat Medium" panose="00000600000000000000" pitchFamily="2" charset="0"/>
              </a:rPr>
              <a:t> </a:t>
            </a:r>
            <a:endParaRPr lang="en-GB" sz="36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Montserrat Medium" panose="00000600000000000000" pitchFamily="2" charset="0"/>
              </a:rPr>
              <a:t>A Whole School Approach </a:t>
            </a:r>
          </a:p>
          <a:p>
            <a:endParaRPr lang="en-GB" sz="24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Daniel Barrie</a:t>
            </a:r>
          </a:p>
          <a:p>
            <a:r>
              <a:rPr lang="en-GB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Education and Learning Manager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C1B3ED-0390-46B0-9AEA-3D2C2DF38311}"/>
              </a:ext>
            </a:extLst>
          </p:cNvPr>
          <p:cNvSpPr/>
          <p:nvPr/>
        </p:nvSpPr>
        <p:spPr>
          <a:xfrm rot="18609535">
            <a:off x="2445388" y="2931646"/>
            <a:ext cx="1056076" cy="357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Nation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0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FEE59-9B59-4E37-BB94-96831E1D6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87" y="332873"/>
            <a:ext cx="4580421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773142-048A-40F0-B73D-3F67EAE928BA}"/>
              </a:ext>
            </a:extLst>
          </p:cNvPr>
          <p:cNvSpPr/>
          <p:nvPr/>
        </p:nvSpPr>
        <p:spPr>
          <a:xfrm>
            <a:off x="674668" y="4144894"/>
            <a:ext cx="10842664" cy="651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GB" sz="3600" dirty="0">
                <a:solidFill>
                  <a:schemeClr val="bg1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80% and.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4B138-BA98-4FF8-BB8A-DEC1C03D4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08" y="715894"/>
            <a:ext cx="4221364" cy="2713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62C00-6F66-4977-AEC4-3DD0F73DC237}"/>
              </a:ext>
            </a:extLst>
          </p:cNvPr>
          <p:cNvSpPr txBox="1"/>
          <p:nvPr/>
        </p:nvSpPr>
        <p:spPr>
          <a:xfrm>
            <a:off x="167915" y="4009938"/>
            <a:ext cx="773451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4000" dirty="0">
                <a:solidFill>
                  <a:srgbClr val="2484C6"/>
                </a:solidFill>
                <a:effectLst/>
              </a:rPr>
              <a:t>Pocket Gardens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484C6"/>
                </a:solidFill>
                <a:effectLst/>
              </a:rPr>
              <a:t>Miniature garden that uses edible plants, plants that attract wildlife, and that reuses something which would otherwise have been thrown away.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2484C6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484C6"/>
                </a:solidFill>
                <a:effectLst/>
              </a:rPr>
              <a:t>Young people from schools across Scotland design colourful and exciting environmentally friendly, pocket-sized garden. 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484C6"/>
                </a:solidFill>
                <a:effectLst/>
              </a:rPr>
              <a:t>Winning schools build and grow their gardens to display at events.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E19EF8-B63D-4A05-B853-127B2F017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1110">
            <a:off x="8394815" y="1858561"/>
            <a:ext cx="3239654" cy="457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B6D39-E585-45A7-8597-F9B1C4232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 b="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3BAAF-B6FE-4E40-9F5A-1C3D8F1DE97A}"/>
              </a:ext>
            </a:extLst>
          </p:cNvPr>
          <p:cNvSpPr/>
          <p:nvPr/>
        </p:nvSpPr>
        <p:spPr>
          <a:xfrm>
            <a:off x="320039" y="4623501"/>
            <a:ext cx="11548871" cy="20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0" i="0" u="none" strike="noStrike" baseline="0" dirty="0">
                <a:solidFill>
                  <a:schemeClr val="tx1"/>
                </a:solidFill>
              </a:rPr>
              <a:t>Climate Action Week 2021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During COP 26 in Scotland we offered a week of live sessions for schools - helping learners understand what climate change is, its impacts, how we are contributing to the situation and how we can contribute to its solution.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Over the course of the week we engaged with: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70E69-76FE-457D-BD62-54F0F18BFC7D}"/>
              </a:ext>
            </a:extLst>
          </p:cNvPr>
          <p:cNvSpPr/>
          <p:nvPr/>
        </p:nvSpPr>
        <p:spPr>
          <a:xfrm>
            <a:off x="4882393" y="5799466"/>
            <a:ext cx="5855402" cy="7936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2129 classes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chemeClr val="tx1"/>
                </a:solidFill>
              </a:rPr>
              <a:t>53325 learners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677 educators involved in professional learning activities </a:t>
            </a:r>
            <a:endParaRPr lang="en-US" b="0" i="0" u="none" strike="noStrike" baseline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0" i="0" u="none" strike="noStrike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18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>
            <a:extLst>
              <a:ext uri="{FF2B5EF4-FFF2-40B4-BE49-F238E27FC236}">
                <a16:creationId xmlns:a16="http://schemas.microsoft.com/office/drawing/2014/main" id="{10AA29C6-7C22-41DF-BFB5-0D36B20810F4}"/>
              </a:ext>
            </a:extLst>
          </p:cNvPr>
          <p:cNvSpPr/>
          <p:nvPr/>
        </p:nvSpPr>
        <p:spPr>
          <a:xfrm>
            <a:off x="6471684" y="0"/>
            <a:ext cx="5720316" cy="6858000"/>
          </a:xfrm>
          <a:custGeom>
            <a:avLst/>
            <a:gdLst/>
            <a:ahLst/>
            <a:cxnLst/>
            <a:rect l="l" t="t" r="r" b="b"/>
            <a:pathLst>
              <a:path w="5346065" h="7560309">
                <a:moveTo>
                  <a:pt x="0" y="7559992"/>
                </a:moveTo>
                <a:lnTo>
                  <a:pt x="5345988" y="7559992"/>
                </a:lnTo>
                <a:lnTo>
                  <a:pt x="5345988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C567748-795F-4713-91CD-19FDAB87F05C}"/>
              </a:ext>
            </a:extLst>
          </p:cNvPr>
          <p:cNvSpPr txBox="1">
            <a:spLocks/>
          </p:cNvSpPr>
          <p:nvPr/>
        </p:nvSpPr>
        <p:spPr>
          <a:xfrm>
            <a:off x="527300" y="513887"/>
            <a:ext cx="507884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300" b="0" i="0">
                <a:solidFill>
                  <a:srgbClr val="2581C4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55" normalizeH="0" baseline="0" noProof="0" dirty="0">
              <a:ln>
                <a:noFill/>
              </a:ln>
              <a:solidFill>
                <a:srgbClr val="2484C6"/>
              </a:solidFill>
              <a:effectLst/>
              <a:uLnTx/>
              <a:uFillTx/>
              <a:latin typeface="Montserrat Medium" panose="00000600000000000000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ACB03BF5-38D8-48A5-BA7F-7C1F04B5D398}"/>
              </a:ext>
            </a:extLst>
          </p:cNvPr>
          <p:cNvSpPr txBox="1">
            <a:spLocks/>
          </p:cNvSpPr>
          <p:nvPr/>
        </p:nvSpPr>
        <p:spPr>
          <a:xfrm>
            <a:off x="527298" y="4736098"/>
            <a:ext cx="5078840" cy="87314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endParaRPr lang="en-GB" sz="1600" spc="-20" dirty="0">
              <a:solidFill>
                <a:srgbClr val="666666"/>
              </a:solidFill>
              <a:latin typeface="Montserrat"/>
              <a:ea typeface="+mn-ea"/>
              <a:cs typeface="Montserrat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8DCF206-3540-441B-A3B2-80775801E146}"/>
              </a:ext>
            </a:extLst>
          </p:cNvPr>
          <p:cNvSpPr txBox="1">
            <a:spLocks/>
          </p:cNvSpPr>
          <p:nvPr/>
        </p:nvSpPr>
        <p:spPr>
          <a:xfrm>
            <a:off x="527298" y="3862955"/>
            <a:ext cx="5944386" cy="87314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r>
              <a:rPr lang="en-GB" sz="1600" spc="-20" dirty="0">
                <a:solidFill>
                  <a:srgbClr val="666666"/>
                </a:solidFill>
                <a:latin typeface="Montserrat"/>
                <a:ea typeface="+mn-ea"/>
                <a:cs typeface="Montserrat"/>
              </a:rPr>
              <a:t>. 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3FB29912-7482-4CA4-9B34-7D2B2AB9B325}"/>
              </a:ext>
            </a:extLst>
          </p:cNvPr>
          <p:cNvSpPr txBox="1">
            <a:spLocks/>
          </p:cNvSpPr>
          <p:nvPr/>
        </p:nvSpPr>
        <p:spPr>
          <a:xfrm>
            <a:off x="527299" y="5628187"/>
            <a:ext cx="5078841" cy="87314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  <a:defRPr/>
            </a:pPr>
            <a:endParaRPr lang="en-GB" sz="1600" spc="-20" dirty="0">
              <a:solidFill>
                <a:srgbClr val="666666"/>
              </a:solidFill>
              <a:latin typeface="Montserrat"/>
              <a:ea typeface="+mn-ea"/>
              <a:cs typeface="Montserrat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0D89B0A-F397-47A3-8222-A5A696D6CED7}"/>
              </a:ext>
            </a:extLst>
          </p:cNvPr>
          <p:cNvSpPr txBox="1"/>
          <p:nvPr/>
        </p:nvSpPr>
        <p:spPr>
          <a:xfrm>
            <a:off x="8257918" y="3243340"/>
            <a:ext cx="1772163" cy="3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lang="en-GB" sz="1050" dirty="0">
                <a:solidFill>
                  <a:srgbClr val="666666"/>
                </a:solidFill>
                <a:latin typeface="Montserrat SemiBold" panose="00000700000000000000" pitchFamily="2" charset="0"/>
                <a:cs typeface="Arial"/>
              </a:rPr>
              <a:t>Replace grey placeholder box with image </a:t>
            </a:r>
            <a:endParaRPr lang="en-GB" sz="1000" spc="-20" dirty="0">
              <a:solidFill>
                <a:srgbClr val="666666"/>
              </a:solidFill>
              <a:latin typeface="Montserrat"/>
              <a:cs typeface="Montserrat"/>
            </a:endParaRPr>
          </a:p>
        </p:txBody>
      </p:sp>
      <p:pic>
        <p:nvPicPr>
          <p:cNvPr id="3" name="Picture 2" descr="A sign above a body of water&#10;&#10;Description automatically generated">
            <a:extLst>
              <a:ext uri="{FF2B5EF4-FFF2-40B4-BE49-F238E27FC236}">
                <a16:creationId xmlns:a16="http://schemas.microsoft.com/office/drawing/2014/main" id="{7B8130DA-6668-4DE5-9FA8-36640C8C2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684" y="0"/>
            <a:ext cx="5720316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6ADAD4-5EFB-4224-B1E9-FC19157CFAA0}"/>
              </a:ext>
            </a:extLst>
          </p:cNvPr>
          <p:cNvSpPr txBox="1"/>
          <p:nvPr/>
        </p:nvSpPr>
        <p:spPr>
          <a:xfrm>
            <a:off x="527297" y="797298"/>
            <a:ext cx="5078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2484C6"/>
                </a:solidFill>
                <a:effectLst/>
              </a:rPr>
              <a:t>A Professional Learning Programme on the journey of litter from Source to Sea</a:t>
            </a:r>
            <a:endParaRPr lang="en-GB" sz="2000" dirty="0">
              <a:solidFill>
                <a:srgbClr val="2484C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1A267-DCE0-4987-90EE-8B69FC11FB4E}"/>
              </a:ext>
            </a:extLst>
          </p:cNvPr>
          <p:cNvSpPr txBox="1"/>
          <p:nvPr/>
        </p:nvSpPr>
        <p:spPr>
          <a:xfrm>
            <a:off x="527297" y="2254013"/>
            <a:ext cx="5193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84C6"/>
                </a:solidFill>
              </a:rPr>
              <a:t>D</a:t>
            </a:r>
            <a:r>
              <a:rPr lang="en-GB" dirty="0">
                <a:solidFill>
                  <a:srgbClr val="2484C6"/>
                </a:solidFill>
                <a:effectLst/>
              </a:rPr>
              <a:t>evelops and supports educators’ confidence in:</a:t>
            </a:r>
          </a:p>
          <a:p>
            <a:endParaRPr lang="en-GB" dirty="0">
              <a:solidFill>
                <a:srgbClr val="2484C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  <a:effectLst/>
              </a:rPr>
              <a:t>delivering on each pupil’s entitlement to Learning for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</a:rPr>
              <a:t>b</a:t>
            </a:r>
            <a:r>
              <a:rPr lang="en-GB" dirty="0">
                <a:solidFill>
                  <a:srgbClr val="2484C6"/>
                </a:solidFill>
                <a:effectLst/>
              </a:rPr>
              <a:t>uilding STEM skills through the context of source to sea litter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  <a:effectLst/>
              </a:rPr>
              <a:t>encouraging skills in enquiry-based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</a:rPr>
              <a:t>creating effective </a:t>
            </a:r>
            <a:r>
              <a:rPr lang="en-GB" dirty="0">
                <a:solidFill>
                  <a:srgbClr val="2484C6"/>
                </a:solidFill>
                <a:effectLst/>
              </a:rPr>
              <a:t>interdisciplinary learning</a:t>
            </a:r>
          </a:p>
          <a:p>
            <a:endParaRPr lang="en-GB" dirty="0">
              <a:solidFill>
                <a:srgbClr val="248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BADD35BD-10D3-4A3B-934B-7D1CB47FBF74}"/>
              </a:ext>
            </a:extLst>
          </p:cNvPr>
          <p:cNvSpPr txBox="1"/>
          <p:nvPr/>
        </p:nvSpPr>
        <p:spPr>
          <a:xfrm>
            <a:off x="5209916" y="1528840"/>
            <a:ext cx="1772163" cy="3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lang="en-GB" sz="1050" dirty="0">
                <a:solidFill>
                  <a:srgbClr val="666666"/>
                </a:solidFill>
                <a:latin typeface="Montserrat SemiBold" panose="00000700000000000000" pitchFamily="2" charset="0"/>
                <a:cs typeface="Arial"/>
              </a:rPr>
              <a:t>Replace grey placeholder box with image </a:t>
            </a:r>
            <a:endParaRPr lang="en-GB" sz="1000" spc="-20" dirty="0">
              <a:solidFill>
                <a:srgbClr val="666666"/>
              </a:solidFill>
              <a:latin typeface="Montserrat"/>
              <a:cs typeface="Montserra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1777BCB-4DAB-4F60-9651-EDFEFBFB2EDC}"/>
              </a:ext>
            </a:extLst>
          </p:cNvPr>
          <p:cNvSpPr txBox="1">
            <a:spLocks/>
          </p:cNvSpPr>
          <p:nvPr/>
        </p:nvSpPr>
        <p:spPr>
          <a:xfrm>
            <a:off x="508199" y="3725055"/>
            <a:ext cx="1117560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300" b="0" i="0">
                <a:solidFill>
                  <a:srgbClr val="2581C4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 lvl="0">
              <a:spcBef>
                <a:spcPts val="100"/>
              </a:spcBef>
              <a:defRPr/>
            </a:pPr>
            <a:r>
              <a:rPr lang="en-GB" sz="4000" kern="0" spc="40" dirty="0">
                <a:solidFill>
                  <a:srgbClr val="2484C6"/>
                </a:solidFill>
                <a:latin typeface="+mn-lt"/>
              </a:rPr>
              <a:t>Climate Action Schools</a:t>
            </a:r>
            <a:endParaRPr lang="en-GB" sz="4000" kern="0" spc="55" dirty="0">
              <a:solidFill>
                <a:srgbClr val="2484C6"/>
              </a:solidFill>
              <a:latin typeface="+mn-lt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22C94E3-530F-4783-8CC3-F43FA1D6623E}"/>
              </a:ext>
            </a:extLst>
          </p:cNvPr>
          <p:cNvSpPr txBox="1"/>
          <p:nvPr/>
        </p:nvSpPr>
        <p:spPr>
          <a:xfrm>
            <a:off x="508199" y="4543613"/>
            <a:ext cx="11175603" cy="1437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en-GB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Scotland’s Local Authorities are developing their individual </a:t>
            </a:r>
            <a:r>
              <a:rPr lang="en-GB" sz="16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Net Zero</a:t>
            </a:r>
            <a:r>
              <a:rPr lang="en-GB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16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Climate Emergency Plans.</a:t>
            </a: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en-GB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 are increasingly recognising the vital role that schools and young people will play in achieving these goals.</a:t>
            </a: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en-GB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Presenting all our education programmes under the </a:t>
            </a:r>
            <a:r>
              <a:rPr lang="en-GB" sz="1600" b="1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Climate Action Schools</a:t>
            </a:r>
            <a:r>
              <a:rPr lang="en-GB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banner allows us to support Local Authorities to </a:t>
            </a:r>
            <a:r>
              <a:rPr lang="en-GB" sz="16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achieve their ambitions through </a:t>
            </a:r>
            <a:r>
              <a:rPr lang="en-GB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supporting schools and young people to develop an understanding of, and the skills required to take positive action, to tackle the climate crisis as a priority.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841BB-2D55-4F21-A6B1-A45436655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8255"/>
          <a:stretch/>
        </p:blipFill>
        <p:spPr>
          <a:xfrm>
            <a:off x="-930" y="0"/>
            <a:ext cx="12192930" cy="359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FB49CEE9-4F0E-4646-8BC4-535D54F94A3B}"/>
              </a:ext>
            </a:extLst>
          </p:cNvPr>
          <p:cNvSpPr txBox="1">
            <a:spLocks/>
          </p:cNvSpPr>
          <p:nvPr/>
        </p:nvSpPr>
        <p:spPr>
          <a:xfrm>
            <a:off x="976746" y="3703975"/>
            <a:ext cx="4337858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300" b="0" i="0">
                <a:solidFill>
                  <a:srgbClr val="2581C4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700"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kern="0" spc="40" dirty="0">
                <a:solidFill>
                  <a:srgbClr val="2484C6"/>
                </a:solidFill>
                <a:latin typeface="+mn-lt"/>
              </a:rPr>
              <a:t>#Climate Action Schools</a:t>
            </a:r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7DEF5255-FD82-4946-810F-2FF273DE9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7920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B974EF-22B9-4610-B072-17E8D45399E5}"/>
              </a:ext>
            </a:extLst>
          </p:cNvPr>
          <p:cNvSpPr txBox="1"/>
          <p:nvPr/>
        </p:nvSpPr>
        <p:spPr>
          <a:xfrm>
            <a:off x="6096000" y="3703975"/>
            <a:ext cx="5257800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2484C6"/>
                </a:solidFill>
              </a:rPr>
              <a:t>Schools will pledge to become Climate Action Schools through: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84C6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84C6"/>
                </a:solidFill>
              </a:rPr>
              <a:t>Embedding </a:t>
            </a:r>
            <a:r>
              <a:rPr lang="en-US" b="1" dirty="0">
                <a:solidFill>
                  <a:srgbClr val="2484C6"/>
                </a:solidFill>
              </a:rPr>
              <a:t>Learning for Sustainability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84C6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84C6"/>
                </a:solidFill>
              </a:rPr>
              <a:t>Taking positive  action to tackle the </a:t>
            </a:r>
            <a:r>
              <a:rPr lang="en-US" b="1" dirty="0">
                <a:solidFill>
                  <a:srgbClr val="2484C6"/>
                </a:solidFill>
              </a:rPr>
              <a:t>Climate Emergency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84C6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84C6"/>
                </a:solidFill>
              </a:rPr>
              <a:t>Addressing the impact of </a:t>
            </a:r>
            <a:r>
              <a:rPr lang="en-US" b="1" dirty="0">
                <a:solidFill>
                  <a:srgbClr val="2484C6"/>
                </a:solidFill>
              </a:rPr>
              <a:t>Biodiversity Loss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84C6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84C6"/>
                </a:solidFill>
              </a:rPr>
              <a:t>Tackling the twin issues of </a:t>
            </a:r>
            <a:r>
              <a:rPr lang="en-US" b="1" dirty="0">
                <a:solidFill>
                  <a:srgbClr val="2484C6"/>
                </a:solidFill>
              </a:rPr>
              <a:t>Litter and Pollution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84C6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84C6"/>
                </a:solidFill>
              </a:rPr>
              <a:t>Ensuring </a:t>
            </a:r>
            <a:r>
              <a:rPr lang="en-US" b="1" dirty="0">
                <a:solidFill>
                  <a:srgbClr val="2484C6"/>
                </a:solidFill>
              </a:rPr>
              <a:t>Pupils Voice </a:t>
            </a:r>
            <a:r>
              <a:rPr lang="en-US" dirty="0">
                <a:solidFill>
                  <a:srgbClr val="2484C6"/>
                </a:solidFill>
              </a:rPr>
              <a:t>are heard and acted upon</a:t>
            </a:r>
          </a:p>
        </p:txBody>
      </p:sp>
    </p:spTree>
    <p:extLst>
      <p:ext uri="{BB962C8B-B14F-4D97-AF65-F5344CB8AC3E}">
        <p14:creationId xmlns:p14="http://schemas.microsoft.com/office/powerpoint/2010/main" val="1673318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BE238683-934D-4C09-8987-4D3CE571A7C5}"/>
              </a:ext>
            </a:extLst>
          </p:cNvPr>
          <p:cNvSpPr txBox="1">
            <a:spLocks/>
          </p:cNvSpPr>
          <p:nvPr/>
        </p:nvSpPr>
        <p:spPr>
          <a:xfrm>
            <a:off x="2729185" y="2463638"/>
            <a:ext cx="6733626" cy="13429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sz="14000" baseline="30000" dirty="0">
                <a:solidFill>
                  <a:srgbClr val="2484C6"/>
                </a:solidFill>
                <a:latin typeface="Montserrat" panose="00000500000000000000" pitchFamily="2" charset="0"/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2566C-2EA6-4911-A534-D3CBD71F009A}"/>
              </a:ext>
            </a:extLst>
          </p:cNvPr>
          <p:cNvSpPr txBox="1"/>
          <p:nvPr/>
        </p:nvSpPr>
        <p:spPr>
          <a:xfrm>
            <a:off x="405474" y="3653057"/>
            <a:ext cx="11171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484C6"/>
                </a:solidFill>
                <a:latin typeface="Montserrat" panose="00000500000000000000" pitchFamily="2" charset="0"/>
              </a:rPr>
              <a:t>Daniel Barrie</a:t>
            </a:r>
            <a:endParaRPr lang="en-GB" dirty="0">
              <a:solidFill>
                <a:srgbClr val="666666"/>
              </a:solidFill>
              <a:latin typeface="Montserrat Medium" panose="00000600000000000000" pitchFamily="2" charset="0"/>
            </a:endParaRPr>
          </a:p>
          <a:p>
            <a:pPr algn="ctr"/>
            <a:br>
              <a:rPr lang="en-GB" dirty="0">
                <a:solidFill>
                  <a:srgbClr val="2484C6"/>
                </a:solidFill>
                <a:latin typeface="Montserrat Medium" panose="00000600000000000000" pitchFamily="2" charset="0"/>
              </a:rPr>
            </a:br>
            <a:r>
              <a:rPr lang="en-GB" dirty="0">
                <a:solidFill>
                  <a:srgbClr val="2484C6"/>
                </a:solidFill>
                <a:latin typeface="Montserrat" panose="00000500000000000000" pitchFamily="2" charset="0"/>
              </a:rPr>
              <a:t>T: 01786 471333</a:t>
            </a:r>
          </a:p>
          <a:p>
            <a:pPr algn="ctr"/>
            <a:r>
              <a:rPr lang="en-GB" dirty="0">
                <a:solidFill>
                  <a:srgbClr val="2484C6"/>
                </a:solidFill>
                <a:latin typeface="Montserrat" panose="00000500000000000000" pitchFamily="2" charset="0"/>
              </a:rPr>
              <a:t>E: daniel.barrie@KeepScotlandBeautiful.org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899786-FE2B-4CA0-AEE3-3647BFCE87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5823" y="5636160"/>
            <a:ext cx="331030" cy="3310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0F948-0A42-4AA9-B3A4-DBB35391A341}"/>
              </a:ext>
            </a:extLst>
          </p:cNvPr>
          <p:cNvSpPr txBox="1"/>
          <p:nvPr/>
        </p:nvSpPr>
        <p:spPr>
          <a:xfrm>
            <a:off x="3774268" y="5617009"/>
            <a:ext cx="190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484C6"/>
                </a:solidFill>
                <a:latin typeface="Montserrat" panose="00000500000000000000" pitchFamily="2" charset="0"/>
              </a:rPr>
              <a:t>@KSBScotland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D23D8FB-4C0C-4904-BB8D-F37285F1CB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3014" y="5617009"/>
            <a:ext cx="331030" cy="331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402FFE-8897-4F19-96B1-63A9827BFD65}"/>
              </a:ext>
            </a:extLst>
          </p:cNvPr>
          <p:cNvSpPr txBox="1"/>
          <p:nvPr/>
        </p:nvSpPr>
        <p:spPr>
          <a:xfrm>
            <a:off x="6881301" y="5597858"/>
            <a:ext cx="190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484C6"/>
                </a:solidFill>
                <a:latin typeface="Montserrat" panose="00000500000000000000" pitchFamily="2" charset="0"/>
              </a:rPr>
              <a:t>@KSBScotland</a:t>
            </a:r>
          </a:p>
        </p:txBody>
      </p:sp>
    </p:spTree>
    <p:extLst>
      <p:ext uri="{BB962C8B-B14F-4D97-AF65-F5344CB8AC3E}">
        <p14:creationId xmlns:p14="http://schemas.microsoft.com/office/powerpoint/2010/main" val="36464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B6D39-E585-45A7-8597-F9B1C4232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6361" b="2731"/>
          <a:stretch/>
        </p:blipFill>
        <p:spPr>
          <a:xfrm>
            <a:off x="0" y="58733"/>
            <a:ext cx="12191980" cy="685799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3BAAF-B6FE-4E40-9F5A-1C3D8F1DE97A}"/>
              </a:ext>
            </a:extLst>
          </p:cNvPr>
          <p:cNvSpPr/>
          <p:nvPr/>
        </p:nvSpPr>
        <p:spPr>
          <a:xfrm>
            <a:off x="7998536" y="512153"/>
            <a:ext cx="4062642" cy="4038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n approach to learning, life and work.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b="0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nables learners, educators, schools and their communities to build a socially-just, sustainable and equitable society.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b="0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Whole-school and community approach to </a:t>
            </a:r>
            <a:r>
              <a:rPr lang="en-US" b="0" i="0" u="none" strike="noStrike" baseline="0" dirty="0" err="1">
                <a:solidFill>
                  <a:schemeClr val="accent6">
                    <a:lumMod val="75000"/>
                  </a:schemeClr>
                </a:solidFill>
              </a:rPr>
              <a:t>LfS</a:t>
            </a: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 weaves together global citizenship, sustainable development education, outdoor learning and children’s rights.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b="0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0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Fully embedded in the General Teaching Council for Scotland’s Professional Standards.</a:t>
            </a:r>
            <a:endParaRPr lang="en-US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4FE5D-7A36-4E88-B6A1-B3DEAB50DFA7}"/>
              </a:ext>
            </a:extLst>
          </p:cNvPr>
          <p:cNvSpPr/>
          <p:nvPr/>
        </p:nvSpPr>
        <p:spPr>
          <a:xfrm>
            <a:off x="220733" y="5838270"/>
            <a:ext cx="7777804" cy="8988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0" i="0" u="none" strike="noStrike" baseline="0" dirty="0">
                <a:solidFill>
                  <a:schemeClr val="bg2"/>
                </a:solidFill>
              </a:rPr>
              <a:t>Learning for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5171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B6D39-E585-45A7-8597-F9B1C4232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r="285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3BAAF-B6FE-4E40-9F5A-1C3D8F1DE97A}"/>
              </a:ext>
            </a:extLst>
          </p:cNvPr>
          <p:cNvSpPr/>
          <p:nvPr/>
        </p:nvSpPr>
        <p:spPr>
          <a:xfrm>
            <a:off x="385895" y="562063"/>
            <a:ext cx="3179426" cy="562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All children and young people are entitled to experience: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 broad general education, including well planned experiences and outcomes across all the curriculum areas. 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An understanding of the world and Scotland’s place in it and understanding of the environment.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Building the Curriculum 3 – A Framework for Learning 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B0CAB-7834-4077-A8DE-6B33BB80B7CF}"/>
              </a:ext>
            </a:extLst>
          </p:cNvPr>
          <p:cNvSpPr/>
          <p:nvPr/>
        </p:nvSpPr>
        <p:spPr>
          <a:xfrm>
            <a:off x="4096447" y="5737369"/>
            <a:ext cx="7777804" cy="8988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0" i="0" u="none" strike="noStrike" baseline="0" dirty="0">
                <a:solidFill>
                  <a:schemeClr val="bg2"/>
                </a:solidFill>
              </a:rPr>
              <a:t>Curriculum for Excellence</a:t>
            </a:r>
          </a:p>
        </p:txBody>
      </p:sp>
    </p:spTree>
    <p:extLst>
      <p:ext uri="{BB962C8B-B14F-4D97-AF65-F5344CB8AC3E}">
        <p14:creationId xmlns:p14="http://schemas.microsoft.com/office/powerpoint/2010/main" val="2313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B6D39-E585-45A7-8597-F9B1C4232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99516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3BAAF-B6FE-4E40-9F5A-1C3D8F1DE97A}"/>
              </a:ext>
            </a:extLst>
          </p:cNvPr>
          <p:cNvSpPr/>
          <p:nvPr/>
        </p:nvSpPr>
        <p:spPr>
          <a:xfrm>
            <a:off x="7550091" y="489925"/>
            <a:ext cx="4438134" cy="527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“Making a professional commitment to learning and learners that is compatible with the aspiration of achieving a sustainable and equitable world embodies what it means to become, be and grow as a teacher in Scotland.”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LfS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must be evidenced by teachers in Scotland across all 5 professional standards: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Standard for Provisional Registration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Standard for Full Registration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Standard for Career Long Professional Learning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Standard for Middle Leadership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Standard for Headship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533ADC-FD71-411C-B7BD-4950461EB49A}"/>
              </a:ext>
            </a:extLst>
          </p:cNvPr>
          <p:cNvSpPr/>
          <p:nvPr/>
        </p:nvSpPr>
        <p:spPr>
          <a:xfrm>
            <a:off x="342187" y="5762536"/>
            <a:ext cx="10353776" cy="89884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solidFill>
                  <a:schemeClr val="bg2"/>
                </a:solidFill>
              </a:rPr>
              <a:t>GTC Scotland Professional Standards</a:t>
            </a:r>
            <a:endParaRPr lang="en-US" sz="5400" b="0" i="0" u="none" strike="noStrike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B6D39-E585-45A7-8597-F9B1C4232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b="7238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63BAAF-B6FE-4E40-9F5A-1C3D8F1DE97A}"/>
              </a:ext>
            </a:extLst>
          </p:cNvPr>
          <p:cNvSpPr/>
          <p:nvPr/>
        </p:nvSpPr>
        <p:spPr>
          <a:xfrm>
            <a:off x="758758" y="3283974"/>
            <a:ext cx="10439400" cy="3259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4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4"/>
                </a:solidFill>
              </a:rPr>
              <a:t>Keep Scotland Beautiful and Learning for Sustainability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accent4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Eco Schools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Climate Ready Classrooms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Young Reporters for the Environment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One Planet Picnic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Pocket Garden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Upstream Battle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Climate Action Week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Continued Professional Learning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bg2"/>
              </a:solidFill>
              <a:highlight>
                <a:srgbClr val="2484C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999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FEE59-9B59-4E37-BB94-96831E1D6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985" y="113243"/>
            <a:ext cx="11219064" cy="47393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5E308C-8CAA-49AC-86A5-D2219E322DC6}"/>
              </a:ext>
            </a:extLst>
          </p:cNvPr>
          <p:cNvSpPr/>
          <p:nvPr/>
        </p:nvSpPr>
        <p:spPr>
          <a:xfrm>
            <a:off x="762000" y="1980537"/>
            <a:ext cx="10668000" cy="651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endParaRPr lang="en-GB" sz="3600" dirty="0">
              <a:solidFill>
                <a:schemeClr val="bg1"/>
              </a:solidFill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CE480B-C535-44F0-92D5-C9E51F786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6505">
            <a:off x="779837" y="3337009"/>
            <a:ext cx="2286183" cy="3031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25260A-2915-4220-AD06-E980428C4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1076">
            <a:off x="7024216" y="4054868"/>
            <a:ext cx="4307804" cy="23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FEE59-9B59-4E37-BB94-96831E1D6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8254"/>
            <a:ext cx="12192000" cy="3454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0538D6-5FCB-4819-8B7F-0027583C119D}"/>
              </a:ext>
            </a:extLst>
          </p:cNvPr>
          <p:cNvSpPr txBox="1"/>
          <p:nvPr/>
        </p:nvSpPr>
        <p:spPr>
          <a:xfrm rot="10800000" flipH="1" flipV="1">
            <a:off x="383092" y="3993945"/>
            <a:ext cx="1131610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4000" b="1" dirty="0">
                <a:solidFill>
                  <a:srgbClr val="2484C6"/>
                </a:solidFill>
                <a:effectLst/>
              </a:rPr>
              <a:t>Climate Ready Classrooms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GB" b="1" dirty="0">
              <a:solidFill>
                <a:srgbClr val="2484C6"/>
              </a:solidFill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  <a:effectLst/>
              </a:rPr>
              <a:t>Helps young people navigate the science behind climate change and reducing their carbon footprint.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</a:rPr>
              <a:t>Creates a</a:t>
            </a:r>
            <a:r>
              <a:rPr lang="en-GB" dirty="0">
                <a:solidFill>
                  <a:srgbClr val="2484C6"/>
                </a:solidFill>
                <a:effectLst/>
              </a:rPr>
              <a:t> national network of carbon literate ambassadors acting on climate change issues in their schools and communities.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</a:rPr>
              <a:t>Encourages young people to start a conversation about climate change.</a:t>
            </a:r>
            <a:endParaRPr lang="en-GB" dirty="0">
              <a:solidFill>
                <a:srgbClr val="2484C6"/>
              </a:solidFill>
              <a:effectLst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  <a:effectLst/>
              </a:rPr>
              <a:t>A one-day accredited Carbon Literacy training course designed for young people.</a:t>
            </a:r>
          </a:p>
        </p:txBody>
      </p:sp>
    </p:spTree>
    <p:extLst>
      <p:ext uri="{BB962C8B-B14F-4D97-AF65-F5344CB8AC3E}">
        <p14:creationId xmlns:p14="http://schemas.microsoft.com/office/powerpoint/2010/main" val="24600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ndy beach next to a body of water&#10;&#10;Description automatically generated">
            <a:extLst>
              <a:ext uri="{FF2B5EF4-FFF2-40B4-BE49-F238E27FC236}">
                <a16:creationId xmlns:a16="http://schemas.microsoft.com/office/drawing/2014/main" id="{B040E2FD-B54A-4BF8-9A48-7C43B5D9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773142-048A-40F0-B73D-3F67EAE928BA}"/>
              </a:ext>
            </a:extLst>
          </p:cNvPr>
          <p:cNvSpPr/>
          <p:nvPr/>
        </p:nvSpPr>
        <p:spPr>
          <a:xfrm>
            <a:off x="674668" y="1311335"/>
            <a:ext cx="10842664" cy="651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endParaRPr lang="en-GB" sz="3600" dirty="0">
              <a:solidFill>
                <a:schemeClr val="bg1"/>
              </a:solidFill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C5A4E-8CFE-4435-B59A-15FC922D0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8799">
            <a:off x="837735" y="481698"/>
            <a:ext cx="2292947" cy="3235178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E08A80-E724-4E44-A7C6-ADBCC7E34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962">
            <a:off x="2986286" y="754437"/>
            <a:ext cx="3122684" cy="26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4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FEE59-9B59-4E37-BB94-96831E1D6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544" y="548983"/>
            <a:ext cx="7266551" cy="3874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CF13C-E3F2-4EE6-A5BA-F166E7153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1195">
            <a:off x="7630342" y="933311"/>
            <a:ext cx="3950679" cy="5452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7F0A56-D01D-4EFC-9B9F-3FF7E95E4B86}"/>
              </a:ext>
            </a:extLst>
          </p:cNvPr>
          <p:cNvSpPr txBox="1"/>
          <p:nvPr/>
        </p:nvSpPr>
        <p:spPr>
          <a:xfrm rot="10800000" flipV="1">
            <a:off x="585543" y="3062998"/>
            <a:ext cx="738399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2484C6"/>
              </a:solidFill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2484C6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484C6"/>
                </a:solidFill>
                <a:effectLst/>
              </a:rPr>
              <a:t>A picnic that is </a:t>
            </a:r>
            <a:r>
              <a:rPr lang="en-GB" b="1" dirty="0">
                <a:solidFill>
                  <a:srgbClr val="2484C6"/>
                </a:solidFill>
                <a:effectLst/>
              </a:rPr>
              <a:t>good for you</a:t>
            </a:r>
            <a:r>
              <a:rPr lang="en-GB" dirty="0">
                <a:solidFill>
                  <a:srgbClr val="2484C6"/>
                </a:solidFill>
                <a:effectLst/>
              </a:rPr>
              <a:t> and </a:t>
            </a:r>
            <a:r>
              <a:rPr lang="en-GB" b="1" dirty="0">
                <a:solidFill>
                  <a:srgbClr val="2484C6"/>
                </a:solidFill>
                <a:effectLst/>
              </a:rPr>
              <a:t>good for the planet</a:t>
            </a:r>
            <a:r>
              <a:rPr lang="en-GB" dirty="0">
                <a:solidFill>
                  <a:srgbClr val="2484C6"/>
                </a:solidFill>
                <a:effectLst/>
              </a:rPr>
              <a:t>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484C6"/>
                </a:solidFill>
              </a:rPr>
              <a:t>Celebrate f</a:t>
            </a:r>
            <a:r>
              <a:rPr lang="en-GB" dirty="0">
                <a:solidFill>
                  <a:srgbClr val="2484C6"/>
                </a:solidFill>
                <a:effectLst/>
              </a:rPr>
              <a:t>ood and drink </a:t>
            </a:r>
            <a:r>
              <a:rPr lang="en-GB" dirty="0">
                <a:solidFill>
                  <a:srgbClr val="2484C6"/>
                </a:solidFill>
              </a:rPr>
              <a:t>that is: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  <a:effectLst/>
              </a:rPr>
              <a:t>Local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</a:rPr>
              <a:t>Seasonal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  <a:effectLst/>
              </a:rPr>
              <a:t>Ethically traded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</a:rPr>
              <a:t>Organically grown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  <a:effectLst/>
              </a:rPr>
              <a:t>Uses reduced packaging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84C6"/>
                </a:solidFill>
              </a:rPr>
              <a:t>Minimises food waste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34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F1A6FF8A61204A8C0714C4CCA5C7DF" ma:contentTypeVersion="13" ma:contentTypeDescription="Create a new document." ma:contentTypeScope="" ma:versionID="f6ca6f418f3bf777b5e1d97b62b99bf3">
  <xsd:schema xmlns:xsd="http://www.w3.org/2001/XMLSchema" xmlns:xs="http://www.w3.org/2001/XMLSchema" xmlns:p="http://schemas.microsoft.com/office/2006/metadata/properties" xmlns:ns3="010360ff-e7b0-4950-8546-c27d8993b345" xmlns:ns4="d9c24169-3b40-4801-af5d-bdcbc906449f" targetNamespace="http://schemas.microsoft.com/office/2006/metadata/properties" ma:root="true" ma:fieldsID="bfbe9261296bc43d03691cfb487ad006" ns3:_="" ns4:_="">
    <xsd:import namespace="010360ff-e7b0-4950-8546-c27d8993b345"/>
    <xsd:import namespace="d9c24169-3b40-4801-af5d-bdcbc906449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3:SharedWithDetails" minOccurs="0"/>
                <xsd:element ref="ns3:SharingHintHash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0360ff-e7b0-4950-8546-c27d8993b34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24169-3b40-4801-af5d-bdcbc90644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D00DCF-3CC7-46BD-8179-D3C86436F515}">
  <ds:schemaRefs>
    <ds:schemaRef ds:uri="http://schemas.microsoft.com/office/infopath/2007/PartnerControls"/>
    <ds:schemaRef ds:uri="010360ff-e7b0-4950-8546-c27d8993b345"/>
    <ds:schemaRef ds:uri="http://purl.org/dc/terms/"/>
    <ds:schemaRef ds:uri="http://schemas.microsoft.com/office/2006/metadata/properties"/>
    <ds:schemaRef ds:uri="http://schemas.microsoft.com/office/2006/documentManagement/types"/>
    <ds:schemaRef ds:uri="d9c24169-3b40-4801-af5d-bdcbc906449f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8381BEE-E0D7-4FB7-87CE-1BA506D8BC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6234A0-4E2D-46C3-9947-C8031EC88A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0360ff-e7b0-4950-8546-c27d8993b345"/>
    <ds:schemaRef ds:uri="d9c24169-3b40-4801-af5d-bdcbc90644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1461</TotalTime>
  <Words>684</Words>
  <Application>Microsoft Office PowerPoint</Application>
  <PresentationFormat>Widescreen</PresentationFormat>
  <Paragraphs>116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Arial</vt:lpstr>
      <vt:lpstr>Montserrat SemiBold</vt:lpstr>
      <vt:lpstr>Calibri Light</vt:lpstr>
      <vt:lpstr>Montserrat</vt:lpstr>
      <vt:lpstr>Montserrat Medium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McInnes</dc:creator>
  <cp:lastModifiedBy>Daniel Barrie</cp:lastModifiedBy>
  <cp:revision>33</cp:revision>
  <dcterms:created xsi:type="dcterms:W3CDTF">2020-03-03T13:59:39Z</dcterms:created>
  <dcterms:modified xsi:type="dcterms:W3CDTF">2022-03-18T11:51:04Z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0x01010066F1A6FF8A61204A8C0714C4CCA5C7DF</vt:lpwstr>
  </property>
</Properties>
</file>