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331" r:id="rId5"/>
    <p:sldId id="303" r:id="rId6"/>
    <p:sldId id="316" r:id="rId7"/>
    <p:sldId id="321" r:id="rId8"/>
    <p:sldId id="319" r:id="rId9"/>
    <p:sldId id="325" r:id="rId10"/>
    <p:sldId id="320" r:id="rId11"/>
    <p:sldId id="315" r:id="rId12"/>
    <p:sldId id="328" r:id="rId13"/>
    <p:sldId id="329" r:id="rId14"/>
    <p:sldId id="276" r:id="rId15"/>
    <p:sldId id="326" r:id="rId16"/>
    <p:sldId id="290" r:id="rId17"/>
    <p:sldId id="327" r:id="rId18"/>
    <p:sldId id="330" r:id="rId19"/>
  </p:sldIdLst>
  <p:sldSz cx="12192000" cy="6858000"/>
  <p:notesSz cx="6858000" cy="9144000"/>
  <p:embeddedFontLst>
    <p:embeddedFont>
      <p:font typeface="Arial Rounded MT Bold" panose="020F0704030504030204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17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C12FB-3183-445A-A02B-982074844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8C60B9-8FDB-4284-A343-C6E44D81E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017B0-A97F-4895-8B5C-DF3725EC5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8356-059C-46B6-8BB5-BB899BC2BCA8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1D22B-EC1D-41D3-9117-0AB0E6025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6C21B-245E-4DA5-AD43-EE87D415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C5B7-0D6B-4144-BDD4-E689C018C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35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68D93-99F9-4D2B-B251-C013BC88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0252C-C309-4A33-83CA-236B39514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819E2-3095-4823-B6A8-1F74E6BCE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8356-059C-46B6-8BB5-BB899BC2BCA8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B46AE-8E9A-4580-AFEC-99074934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5C31E-F32E-48A9-B6BF-57507497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C5B7-0D6B-4144-BDD4-E689C018C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16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A56C44-824A-45CE-A188-3D824F2C37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0435E-A57D-4D19-A98B-042A36B0E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3F1A9-8BEE-42BB-8C70-F2608932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8356-059C-46B6-8BB5-BB899BC2BCA8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99193-FF49-4A00-B2AF-4A98FBB0C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48B45-5C11-4402-8574-A76D075B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C5B7-0D6B-4144-BDD4-E689C018C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116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3CBF-77D7-4D37-9869-65F109985AAA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7332-4A17-4EBA-BF4E-CA9DF7E5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6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3CBF-77D7-4D37-9869-65F109985AAA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7332-4A17-4EBA-BF4E-CA9DF7E5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7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3CBF-77D7-4D37-9869-65F109985AAA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7332-4A17-4EBA-BF4E-CA9DF7E5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94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3CBF-77D7-4D37-9869-65F109985AAA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7332-4A17-4EBA-BF4E-CA9DF7E5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6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3CBF-77D7-4D37-9869-65F109985AAA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7332-4A17-4EBA-BF4E-CA9DF7E5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08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3CBF-77D7-4D37-9869-65F109985AAA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7332-4A17-4EBA-BF4E-CA9DF7E5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43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3CBF-77D7-4D37-9869-65F109985AAA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7332-4A17-4EBA-BF4E-CA9DF7E5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61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3CBF-77D7-4D37-9869-65F109985AAA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7332-4A17-4EBA-BF4E-CA9DF7E5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12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FF13-4783-4BFD-8A5F-83000F92A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D837B-DE8A-43A7-BD9A-30A0689A4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85462-E152-4ED8-AA03-C10DB3EA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8356-059C-46B6-8BB5-BB899BC2BCA8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0AB39-2BE1-452D-ADDD-460CA593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3600D-EB58-466B-999D-27620E514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C5B7-0D6B-4144-BDD4-E689C018C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78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3CBF-77D7-4D37-9869-65F109985AAA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7332-4A17-4EBA-BF4E-CA9DF7E5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00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3CBF-77D7-4D37-9869-65F109985AAA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7332-4A17-4EBA-BF4E-CA9DF7E5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83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3CBF-77D7-4D37-9869-65F109985AAA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7332-4A17-4EBA-BF4E-CA9DF7E5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89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305DD-5C9F-41D4-9B3B-1D7EAF7B90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9AE9-3A14-4B04-9FB0-09FAA76424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9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97175-52B1-42DF-ADDF-FB18BA6E6116}" type="slidenum">
              <a:rPr lang="en-GB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A641-56FA-4101-B7CD-09CFAE948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E4932-6C74-4BAB-8E57-C800B00C9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F5472-557B-48DA-BFB6-35C9C30A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8356-059C-46B6-8BB5-BB899BC2BCA8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D6AF2-9300-4E6D-B7B7-C53FC3C42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4FB8B-A1B9-4C0B-AD63-319A7374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C5B7-0D6B-4144-BDD4-E689C018C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0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32D0-488B-433B-B1CF-B82E3A3CB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88FF5-5717-419F-B062-4DEADFC01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8B156-44B6-4B88-AB0C-816F6EC0E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578D6-A8CC-47E2-B636-2B8ED1F2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8356-059C-46B6-8BB5-BB899BC2BCA8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F1AF8-AE35-4EBB-89E7-B8A6EB83B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67E36-3EEA-40A6-92D9-325EBD3D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C5B7-0D6B-4144-BDD4-E689C018C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71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DBFE1-D501-46BC-B206-687F6F5B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6EC3E-4999-49EB-977F-231FD7114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1B98C-A257-4B7C-8C7C-D4B893844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EE6286-10A2-475D-A578-9E8323669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64D5F-BC14-4E6C-BD1D-D54E988D5E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76448-85BE-4332-9EE6-3D43507C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8356-059C-46B6-8BB5-BB899BC2BCA8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16FFE1-77A1-4658-8A2D-6982B3D0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A0AE6A-835C-41FE-9B1C-8E1E9BFFD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C5B7-0D6B-4144-BDD4-E689C018C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54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89F11-DC0C-4F1F-A8F4-CB74A3AC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156FB0-FEFD-4BE2-A06A-1DAE04AC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8356-059C-46B6-8BB5-BB899BC2BCA8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3D1838-4A64-47F5-9873-EB3F22B98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F9239-02CB-4A40-A697-B44AD173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C5B7-0D6B-4144-BDD4-E689C018C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39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693EB8-2D83-45F1-974D-91FF6F6E6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8356-059C-46B6-8BB5-BB899BC2BCA8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424990-F122-4997-BC8F-A952E2FA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F5FEB-CA48-4580-AB4E-C90E56F9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C5B7-0D6B-4144-BDD4-E689C018C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9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BFD12-A6CC-4ABB-8408-6FCFC41D3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1F5D5-767A-4B7C-B70F-A31718DCA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5C336-9BE4-441C-A0EB-AF751DC2B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4C7FA-A777-45D9-9D17-EFCBF967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8356-059C-46B6-8BB5-BB899BC2BCA8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360302-C50E-489F-BB51-8E02AFE3B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41D28-BC5D-4353-A5D6-4A2307BED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C5B7-0D6B-4144-BDD4-E689C018C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29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F22C7-4EE3-432D-891F-E274BB5E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798CA8-7B04-4F76-B137-AA2755680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08EB9-1233-4690-8207-11A6EB64F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EE5EE-F291-4D22-B1C9-919EDBC59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98356-059C-46B6-8BB5-BB899BC2BCA8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82A62-5E04-4746-9B16-D2E8CD0D9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29A37-3781-4404-A65B-283016C1A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C5B7-0D6B-4144-BDD4-E689C018C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53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DA7B8E-C650-49BE-A556-BCB405DD3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17054-E9B6-4391-B8FB-1B0896A4A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EC7DE-8A0B-442F-8A4D-2EF9BA0DE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98356-059C-46B6-8BB5-BB899BC2BCA8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87A82-7BFF-4A09-906E-CA4F7C2C4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FE776-2EA8-48AD-9DAC-6BB16A177F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0C5B7-0D6B-4144-BDD4-E689C018C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82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C3CBF-77D7-4D37-9869-65F109985AAA}" type="datetimeFigureOut">
              <a:rPr lang="en-GB" smtClean="0"/>
              <a:t>26/03/2022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07332-4A17-4EBA-BF4E-CA9DF7E58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86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305DD-5C9F-41D4-9B3B-1D7EAF7B909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C9AE9-3A14-4B04-9FB0-09FAA76424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1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reen flag">
            <a:extLst>
              <a:ext uri="{FF2B5EF4-FFF2-40B4-BE49-F238E27FC236}">
                <a16:creationId xmlns:a16="http://schemas.microsoft.com/office/drawing/2014/main" id="{937D675C-0D7C-4015-AE5B-512381C6B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959DC4-3424-43CB-B772-3D2F42232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3072" y="173782"/>
            <a:ext cx="7934632" cy="1268361"/>
          </a:xfrm>
        </p:spPr>
        <p:txBody>
          <a:bodyPr>
            <a:normAutofit/>
          </a:bodyPr>
          <a:lstStyle/>
          <a:p>
            <a:pPr algn="r"/>
            <a:r>
              <a:rPr lang="en-GB" sz="4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Evolving from WSA to WIA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4BA523-197B-4881-BD86-573FFB294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3704" y="1468436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GB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 Eco-Schools Experience</a:t>
            </a:r>
          </a:p>
        </p:txBody>
      </p:sp>
    </p:spTree>
    <p:extLst>
      <p:ext uri="{BB962C8B-B14F-4D97-AF65-F5344CB8AC3E}">
        <p14:creationId xmlns:p14="http://schemas.microsoft.com/office/powerpoint/2010/main" val="181385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6873" y="13256"/>
            <a:ext cx="963135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Reflections …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73617A5-C0CD-49FE-A6DF-76BDA2E58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81" y="1227818"/>
            <a:ext cx="10296939" cy="5029657"/>
          </a:xfrm>
        </p:spPr>
        <p:txBody>
          <a:bodyPr>
            <a:noAutofit/>
          </a:bodyPr>
          <a:lstStyle/>
          <a:p>
            <a:pPr marL="625475" lvl="1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Arial Rounded MT Bold" panose="020F0704030504030204" pitchFamily="34" charset="0"/>
              </a:rPr>
              <a:t>The interdisciplinary nature of ESD, </a:t>
            </a:r>
          </a:p>
          <a:p>
            <a:pPr marL="625475" lvl="1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Arial Rounded MT Bold" panose="020F0704030504030204" pitchFamily="34" charset="0"/>
              </a:rPr>
              <a:t>The need for learner-centred pedagogical approaches, </a:t>
            </a:r>
          </a:p>
          <a:p>
            <a:pPr marL="625475" lvl="1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Arial Rounded MT Bold" panose="020F0704030504030204" pitchFamily="34" charset="0"/>
              </a:rPr>
              <a:t>The need for new assessment approaches</a:t>
            </a:r>
          </a:p>
          <a:p>
            <a:pPr marL="625475" lvl="1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Arial Rounded MT Bold" panose="020F0704030504030204" pitchFamily="34" charset="0"/>
              </a:rPr>
              <a:t>Procedural changes</a:t>
            </a:r>
          </a:p>
          <a:p>
            <a:pPr marL="625475" lvl="1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Arial Rounded MT Bold" panose="020F0704030504030204" pitchFamily="34" charset="0"/>
              </a:rPr>
              <a:t>Partnerships with external educational partners </a:t>
            </a:r>
          </a:p>
          <a:p>
            <a:pPr marL="625475" lvl="1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Arial Rounded MT Bold" panose="020F0704030504030204" pitchFamily="34" charset="0"/>
              </a:rPr>
              <a:t>The establishment of local educational landscapes for sustainable development</a:t>
            </a:r>
            <a:endParaRPr lang="en-GB" sz="2500" dirty="0">
              <a:latin typeface="Arial Rounded MT Bold" panose="020F0704030504030204" pitchFamily="34" charset="0"/>
            </a:endParaRPr>
          </a:p>
          <a:p>
            <a:pPr marL="2597150" indent="0" algn="r">
              <a:lnSpc>
                <a:spcPct val="100000"/>
              </a:lnSpc>
              <a:spcBef>
                <a:spcPts val="3000"/>
              </a:spcBef>
              <a:spcAft>
                <a:spcPts val="600"/>
              </a:spcAft>
              <a:buNone/>
            </a:pPr>
            <a:r>
              <a:rPr lang="en-GB" sz="2800" dirty="0">
                <a:latin typeface="Arial Rounded MT Bold" panose="020F0704030504030204" pitchFamily="34" charset="0"/>
              </a:rPr>
              <a:t>… are sources of conflict with established cultures and norms in education. </a:t>
            </a:r>
            <a:endParaRPr lang="en-GB" sz="25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64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6873" y="13256"/>
            <a:ext cx="963135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Reflections …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73617A5-C0CD-49FE-A6DF-76BDA2E58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81" y="1003699"/>
            <a:ext cx="10296939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latin typeface="Arial Rounded MT Bold" panose="020F0704030504030204" pitchFamily="34" charset="0"/>
              </a:rPr>
              <a:t>ESD (and subsequently WSA) still needs to be given currency within educational circles 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Rounded MT Bold" panose="020F0704030504030204" pitchFamily="34" charset="0"/>
              </a:rPr>
              <a:t>AND</a:t>
            </a:r>
            <a:r>
              <a:rPr lang="en-GB" sz="2800" dirty="0">
                <a:latin typeface="Arial Rounded MT Bold" panose="020F0704030504030204" pitchFamily="34" charset="0"/>
              </a:rPr>
              <a:t> beyond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58F546-837C-4589-B46B-9C757BAAD667}"/>
              </a:ext>
            </a:extLst>
          </p:cNvPr>
          <p:cNvSpPr txBox="1"/>
          <p:nvPr/>
        </p:nvSpPr>
        <p:spPr>
          <a:xfrm>
            <a:off x="2716818" y="2298191"/>
            <a:ext cx="4644613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latin typeface="Arial Rounded MT Bold" panose="020F0704030504030204" pitchFamily="34" charset="0"/>
              </a:rPr>
              <a:t>Clear and unequivocal national policies that formally acknowledges ESD’s importance in a learner’s development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07411D-F45E-4998-87C2-E672E1EBE326}"/>
              </a:ext>
            </a:extLst>
          </p:cNvPr>
          <p:cNvGrpSpPr/>
          <p:nvPr/>
        </p:nvGrpSpPr>
        <p:grpSpPr>
          <a:xfrm>
            <a:off x="2716818" y="3090602"/>
            <a:ext cx="4644613" cy="1372648"/>
            <a:chOff x="2715858" y="3440229"/>
            <a:chExt cx="4644613" cy="137264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9A9285-A434-4666-80F6-3AA9447C78FF}"/>
                </a:ext>
              </a:extLst>
            </p:cNvPr>
            <p:cNvSpPr txBox="1"/>
            <p:nvPr/>
          </p:nvSpPr>
          <p:spPr>
            <a:xfrm>
              <a:off x="2715858" y="4166546"/>
              <a:ext cx="4644613" cy="64633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>
                  <a:latin typeface="Arial Rounded MT Bold" panose="020F0704030504030204" pitchFamily="34" charset="0"/>
                </a:rPr>
                <a:t>Implementation and enforcement of these policies against specific targets</a:t>
              </a:r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A64945-CD20-4577-A573-3F20C8C24710}"/>
                </a:ext>
              </a:extLst>
            </p:cNvPr>
            <p:cNvSpPr txBox="1"/>
            <p:nvPr/>
          </p:nvSpPr>
          <p:spPr>
            <a:xfrm>
              <a:off x="4316505" y="3440229"/>
              <a:ext cx="14433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/>
                <a:t>+</a:t>
              </a:r>
              <a:endParaRPr lang="en-GB" b="1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ABF0A3A-FCF8-4576-BCE7-395A548C3B67}"/>
              </a:ext>
            </a:extLst>
          </p:cNvPr>
          <p:cNvGrpSpPr/>
          <p:nvPr/>
        </p:nvGrpSpPr>
        <p:grpSpPr>
          <a:xfrm>
            <a:off x="1263569" y="4614389"/>
            <a:ext cx="6959874" cy="1815156"/>
            <a:chOff x="1263569" y="4614389"/>
            <a:chExt cx="6959874" cy="181515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6276929-7A64-4107-B95E-CFEB707A42BE}"/>
                </a:ext>
              </a:extLst>
            </p:cNvPr>
            <p:cNvGrpSpPr/>
            <p:nvPr/>
          </p:nvGrpSpPr>
          <p:grpSpPr>
            <a:xfrm>
              <a:off x="1263569" y="4802018"/>
              <a:ext cx="6959874" cy="1627527"/>
              <a:chOff x="1263569" y="5067053"/>
              <a:chExt cx="6959874" cy="1627527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CDDAD5-1BA3-4583-95D4-F1C84C06051A}"/>
                  </a:ext>
                </a:extLst>
              </p:cNvPr>
              <p:cNvSpPr txBox="1"/>
              <p:nvPr/>
            </p:nvSpPr>
            <p:spPr>
              <a:xfrm>
                <a:off x="1263569" y="5067053"/>
                <a:ext cx="2349201" cy="64633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dirty="0">
                    <a:latin typeface="Arial Rounded MT Bold" panose="020F0704030504030204" pitchFamily="34" charset="0"/>
                  </a:rPr>
                  <a:t>Formal </a:t>
                </a:r>
                <a:r>
                  <a:rPr lang="en-GB" dirty="0">
                    <a:latin typeface="Arial Rounded MT Bold" panose="020F0704030504030204" pitchFamily="34" charset="0"/>
                  </a:rPr>
                  <a:t>Curriculum Space</a:t>
                </a:r>
                <a:endParaRPr lang="en-GB" dirty="0"/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7B6A25-43A8-4DDA-9883-BB1366CA538D}"/>
                  </a:ext>
                </a:extLst>
              </p:cNvPr>
              <p:cNvSpPr txBox="1"/>
              <p:nvPr/>
            </p:nvSpPr>
            <p:spPr>
              <a:xfrm>
                <a:off x="4334436" y="5159386"/>
                <a:ext cx="14433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/>
                  <a:t>ensures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0368D5-A731-472B-85C8-4AABD9A1A320}"/>
                  </a:ext>
                </a:extLst>
              </p:cNvPr>
              <p:cNvSpPr txBox="1"/>
              <p:nvPr/>
            </p:nvSpPr>
            <p:spPr>
              <a:xfrm>
                <a:off x="6499419" y="5067053"/>
                <a:ext cx="1724024" cy="64633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dirty="0">
                    <a:latin typeface="Arial Rounded MT Bold" panose="020F0704030504030204" pitchFamily="34" charset="0"/>
                  </a:rPr>
                  <a:t>Dedicated Resources</a:t>
                </a:r>
                <a:endParaRPr lang="en-GB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51C2E1-3120-438B-B75B-A6BDDF4E01A1}"/>
                  </a:ext>
                </a:extLst>
              </p:cNvPr>
              <p:cNvSpPr txBox="1"/>
              <p:nvPr/>
            </p:nvSpPr>
            <p:spPr>
              <a:xfrm>
                <a:off x="4194082" y="6048249"/>
                <a:ext cx="1724024" cy="64633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dirty="0">
                    <a:latin typeface="Arial Rounded MT Bold" panose="020F0704030504030204" pitchFamily="34" charset="0"/>
                  </a:rPr>
                  <a:t>Trained Educators</a:t>
                </a:r>
                <a:endParaRPr lang="en-GB" dirty="0"/>
              </a:p>
            </p:txBody>
          </p:sp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2868054-97DF-4DF3-B168-79ED2BC2F7FC}"/>
                </a:ext>
              </a:extLst>
            </p:cNvPr>
            <p:cNvCxnSpPr/>
            <p:nvPr/>
          </p:nvCxnSpPr>
          <p:spPr>
            <a:xfrm>
              <a:off x="5039123" y="4614389"/>
              <a:ext cx="0" cy="36102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E84CD82-F204-49F3-B282-61BD8566C239}"/>
                </a:ext>
              </a:extLst>
            </p:cNvPr>
            <p:cNvCxnSpPr/>
            <p:nvPr/>
          </p:nvCxnSpPr>
          <p:spPr>
            <a:xfrm>
              <a:off x="5033907" y="5298231"/>
              <a:ext cx="0" cy="36102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1F833C0-03BF-4755-A477-96CDA7C8D9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68574" y="5123227"/>
              <a:ext cx="669338" cy="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8A715A8-9B87-446D-9969-FDFE2BF3EC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4277" y="5123229"/>
              <a:ext cx="669338" cy="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68360C0-8FAA-43FA-BD24-B3E4813D522A}"/>
              </a:ext>
            </a:extLst>
          </p:cNvPr>
          <p:cNvGrpSpPr/>
          <p:nvPr/>
        </p:nvGrpSpPr>
        <p:grpSpPr>
          <a:xfrm>
            <a:off x="7538527" y="2384571"/>
            <a:ext cx="4123957" cy="2009630"/>
            <a:chOff x="7538527" y="2384571"/>
            <a:chExt cx="4123957" cy="200963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D62192F-9198-47F2-BB2F-519E9FCAD27E}"/>
                </a:ext>
              </a:extLst>
            </p:cNvPr>
            <p:cNvSpPr txBox="1"/>
            <p:nvPr/>
          </p:nvSpPr>
          <p:spPr>
            <a:xfrm>
              <a:off x="8604624" y="2690336"/>
              <a:ext cx="3057860" cy="147732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dirty="0">
                  <a:latin typeface="Arial Rounded MT Bold" panose="020F0704030504030204" pitchFamily="34" charset="0"/>
                </a:rPr>
                <a:t>Is it time for the EC to move away from recommendations and adopt more assertive actions?</a:t>
              </a:r>
              <a:endParaRPr lang="en-GB" dirty="0"/>
            </a:p>
          </p:txBody>
        </p:sp>
        <p:sp>
          <p:nvSpPr>
            <p:cNvPr id="33" name="Right Brace 32">
              <a:extLst>
                <a:ext uri="{FF2B5EF4-FFF2-40B4-BE49-F238E27FC236}">
                  <a16:creationId xmlns:a16="http://schemas.microsoft.com/office/drawing/2014/main" id="{9C36300A-2C49-4A38-9189-C88AA940ED38}"/>
                </a:ext>
              </a:extLst>
            </p:cNvPr>
            <p:cNvSpPr/>
            <p:nvPr/>
          </p:nvSpPr>
          <p:spPr>
            <a:xfrm>
              <a:off x="7538527" y="2384571"/>
              <a:ext cx="889000" cy="2009630"/>
            </a:xfrm>
            <a:prstGeom prst="rightBrace">
              <a:avLst>
                <a:gd name="adj1" fmla="val 26905"/>
                <a:gd name="adj2" fmla="val 50587"/>
              </a:avLst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1311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113" y="5173689"/>
            <a:ext cx="11551772" cy="1452406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>
                <a:latin typeface="Arial Rounded MT Bold" panose="020F0704030504030204" pitchFamily="34" charset="0"/>
              </a:rPr>
              <a:t>“It’s extremely important that we start adopting a Whole Institution Approach. But there is no budget, no guidelines and no support staff. At last, here’s YOUR chance to really impress everyone!”</a:t>
            </a:r>
          </a:p>
        </p:txBody>
      </p:sp>
      <p:pic>
        <p:nvPicPr>
          <p:cNvPr id="13314" name="Picture 2" descr="http://www.glasbergen.com/wp-content/gallery/cartoons/toon540.g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15" b="15761"/>
          <a:stretch/>
        </p:blipFill>
        <p:spPr bwMode="auto">
          <a:xfrm>
            <a:off x="1008529" y="231905"/>
            <a:ext cx="10174941" cy="478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07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6873" y="13256"/>
            <a:ext cx="963135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Reflections …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73617A5-C0CD-49FE-A6DF-76BDA2E58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81" y="1227819"/>
            <a:ext cx="10296939" cy="2480582"/>
          </a:xfrm>
        </p:spPr>
        <p:txBody>
          <a:bodyPr>
            <a:noAutofit/>
          </a:bodyPr>
          <a:lstStyle/>
          <a:p>
            <a:pPr marL="177800" indent="-177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latin typeface="Arial Rounded MT Bold" panose="020F0704030504030204" pitchFamily="34" charset="0"/>
              </a:rPr>
              <a:t>Progress is dependent on the use of 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Rounded MT Bold" panose="020F0704030504030204" pitchFamily="34" charset="0"/>
              </a:rPr>
              <a:t>a common agreed working language</a:t>
            </a:r>
            <a:r>
              <a:rPr lang="en-GB" sz="2800" dirty="0">
                <a:latin typeface="Arial Rounded MT Bold" panose="020F0704030504030204" pitchFamily="34" charset="0"/>
              </a:rPr>
              <a:t> (particularly in the context of different national languages and non-academic circles).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latin typeface="Arial Rounded MT Bold" panose="020F0704030504030204" pitchFamily="34" charset="0"/>
              </a:rPr>
              <a:t>Considering how long it’s taking to register significant progress maybe we need to switch emphasis (at least temporarily)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1FAE3-E0C3-4FDD-9C76-A127B18F0235}"/>
              </a:ext>
            </a:extLst>
          </p:cNvPr>
          <p:cNvSpPr txBox="1"/>
          <p:nvPr/>
        </p:nvSpPr>
        <p:spPr>
          <a:xfrm>
            <a:off x="5069051" y="3868864"/>
            <a:ext cx="1443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from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A3C1A-E602-4B09-A72F-FEF919BD5859}"/>
              </a:ext>
            </a:extLst>
          </p:cNvPr>
          <p:cNvSpPr txBox="1"/>
          <p:nvPr/>
        </p:nvSpPr>
        <p:spPr>
          <a:xfrm>
            <a:off x="5069051" y="5071474"/>
            <a:ext cx="1443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C96F3-8A9B-499A-A6C4-4551CE47D6E4}"/>
              </a:ext>
            </a:extLst>
          </p:cNvPr>
          <p:cNvSpPr txBox="1"/>
          <p:nvPr/>
        </p:nvSpPr>
        <p:spPr>
          <a:xfrm>
            <a:off x="2818418" y="4470169"/>
            <a:ext cx="5944582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 Rounded MT Bold" panose="020F0704030504030204" pitchFamily="34" charset="0"/>
              </a:rPr>
              <a:t>Research Informed Practice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1E916-7FD3-4DE3-AF65-EB0FCF30DFE1}"/>
              </a:ext>
            </a:extLst>
          </p:cNvPr>
          <p:cNvSpPr txBox="1"/>
          <p:nvPr/>
        </p:nvSpPr>
        <p:spPr>
          <a:xfrm>
            <a:off x="2818418" y="5672778"/>
            <a:ext cx="5944582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 Rounded MT Bold" panose="020F0704030504030204" pitchFamily="34" charset="0"/>
              </a:rPr>
              <a:t>Practice Informed Research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9801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ochasnetwork.files.wordpress.com/2012/03/ngo-spea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168" y="0"/>
            <a:ext cx="9789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29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6873" y="13256"/>
            <a:ext cx="963135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Reflections …</a:t>
            </a:r>
          </a:p>
        </p:txBody>
      </p:sp>
      <p:pic>
        <p:nvPicPr>
          <p:cNvPr id="17" name="Picture 16" descr="A picture containing group, people, line&#10;&#10;Description automatically generated">
            <a:extLst>
              <a:ext uri="{FF2B5EF4-FFF2-40B4-BE49-F238E27FC236}">
                <a16:creationId xmlns:a16="http://schemas.microsoft.com/office/drawing/2014/main" id="{5D3EA95A-8C6A-40FD-975B-BEABBEE9E1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2318" y="616276"/>
            <a:ext cx="4627581" cy="562544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8D43206-2CE3-43E0-B8F2-77A406B9882E}"/>
              </a:ext>
            </a:extLst>
          </p:cNvPr>
          <p:cNvGrpSpPr/>
          <p:nvPr/>
        </p:nvGrpSpPr>
        <p:grpSpPr>
          <a:xfrm>
            <a:off x="220014" y="292656"/>
            <a:ext cx="7092323" cy="2245626"/>
            <a:chOff x="893114" y="584756"/>
            <a:chExt cx="7092323" cy="2245626"/>
          </a:xfrm>
        </p:grpSpPr>
        <p:pic>
          <p:nvPicPr>
            <p:cNvPr id="15" name="Picture 14" descr="A picture containing group, people, line&#10;&#10;Description automatically generated">
              <a:extLst>
                <a:ext uri="{FF2B5EF4-FFF2-40B4-BE49-F238E27FC236}">
                  <a16:creationId xmlns:a16="http://schemas.microsoft.com/office/drawing/2014/main" id="{7DBE1990-3C27-436E-BDC4-9B090C2DED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86873" y="584756"/>
              <a:ext cx="6704809" cy="178319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70F4F5-3C71-46CB-9324-8158C6129E3F}"/>
                </a:ext>
              </a:extLst>
            </p:cNvPr>
            <p:cNvSpPr txBox="1"/>
            <p:nvPr/>
          </p:nvSpPr>
          <p:spPr>
            <a:xfrm>
              <a:off x="893114" y="2307162"/>
              <a:ext cx="70923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latin typeface="Arial Rounded MT Bold" panose="020F0704030504030204" pitchFamily="34" charset="0"/>
                </a:rPr>
                <a:t>Evolution (ESD) has never been linear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3E02161-B016-4873-B6FD-A5B9982CF5B4}"/>
              </a:ext>
            </a:extLst>
          </p:cNvPr>
          <p:cNvSpPr txBox="1"/>
          <p:nvPr/>
        </p:nvSpPr>
        <p:spPr>
          <a:xfrm>
            <a:off x="661829" y="2380650"/>
            <a:ext cx="6217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with one ‘new’ phase being considered ‘better’ than and hence replacing the ‘older’ phase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9415B8-D03E-4E9F-99E4-C923034C1659}"/>
              </a:ext>
            </a:extLst>
          </p:cNvPr>
          <p:cNvSpPr txBox="1"/>
          <p:nvPr/>
        </p:nvSpPr>
        <p:spPr>
          <a:xfrm>
            <a:off x="199397" y="4272070"/>
            <a:ext cx="8019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ial Rounded MT Bold" panose="020F0704030504030204" pitchFamily="34" charset="0"/>
              </a:rPr>
              <a:t>Evolution (ESD) is more like a branching tree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B8843A-5BC6-4C3C-AD47-6E4BADC8A59D}"/>
              </a:ext>
            </a:extLst>
          </p:cNvPr>
          <p:cNvSpPr txBox="1"/>
          <p:nvPr/>
        </p:nvSpPr>
        <p:spPr>
          <a:xfrm>
            <a:off x="939374" y="4695577"/>
            <a:ext cx="6539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 Rounded MT Bold" panose="020F0704030504030204" pitchFamily="34" charset="0"/>
              </a:rPr>
              <a:t>with new forms developing and coexisting happily with other forms, each fitting particular niches in the variety of worldwide (educational) systems.</a:t>
            </a:r>
          </a:p>
        </p:txBody>
      </p:sp>
    </p:spTree>
    <p:extLst>
      <p:ext uri="{BB962C8B-B14F-4D97-AF65-F5344CB8AC3E}">
        <p14:creationId xmlns:p14="http://schemas.microsoft.com/office/powerpoint/2010/main" val="3900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B5A90F-E713-45C5-AEF2-D5D4CE89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70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dirty="0">
                <a:latin typeface="Arial Rounded MT Bold" panose="020F0704030504030204" pitchFamily="34" charset="0"/>
              </a:rPr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4ED195-CB2F-4673-AE69-664B5B0BE089}"/>
              </a:ext>
            </a:extLst>
          </p:cNvPr>
          <p:cNvSpPr txBox="1"/>
          <p:nvPr/>
        </p:nvSpPr>
        <p:spPr>
          <a:xfrm>
            <a:off x="2857500" y="49022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rial Rounded MT Bold" panose="020F0704030504030204" pitchFamily="34" charset="0"/>
              </a:rPr>
              <a:t>Prof Paul Pace</a:t>
            </a:r>
          </a:p>
          <a:p>
            <a:pPr algn="ctr"/>
            <a:r>
              <a:rPr lang="en-GB" sz="2800" b="1" dirty="0">
                <a:latin typeface="Arial Rounded MT Bold" panose="020F0704030504030204" pitchFamily="34" charset="0"/>
              </a:rPr>
              <a:t>paul.j.pace@um.edu.mt</a:t>
            </a:r>
          </a:p>
        </p:txBody>
      </p:sp>
    </p:spTree>
    <p:extLst>
      <p:ext uri="{BB962C8B-B14F-4D97-AF65-F5344CB8AC3E}">
        <p14:creationId xmlns:p14="http://schemas.microsoft.com/office/powerpoint/2010/main" val="141282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0321" y="303479"/>
            <a:ext cx="963135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Introduction …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742121" y="1446479"/>
            <a:ext cx="10296939" cy="502965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200" dirty="0">
                <a:latin typeface="Arial Rounded MT Bold" panose="020F0704030504030204" pitchFamily="34" charset="0"/>
              </a:rPr>
              <a:t>The Whole School Approach is </a:t>
            </a:r>
            <a:r>
              <a:rPr lang="en-GB" sz="32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Rounded MT Bold" panose="020F0704030504030204" pitchFamily="34" charset="0"/>
              </a:rPr>
              <a:t>not</a:t>
            </a:r>
            <a:r>
              <a:rPr lang="en-GB" sz="3200" dirty="0">
                <a:latin typeface="Arial Rounded MT Bold" panose="020F0704030504030204" pitchFamily="34" charset="0"/>
              </a:rPr>
              <a:t> a destination, but </a:t>
            </a:r>
            <a:r>
              <a:rPr lang="en-GB" sz="32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Rounded MT Bold" panose="020F0704030504030204" pitchFamily="34" charset="0"/>
              </a:rPr>
              <a:t>a journey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200" dirty="0">
                <a:latin typeface="Arial Rounded MT Bold" panose="020F0704030504030204" pitchFamily="34" charset="0"/>
              </a:rPr>
              <a:t>It is about a </a:t>
            </a:r>
            <a:r>
              <a:rPr lang="en-GB" sz="32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Rounded MT Bold" panose="020F0704030504030204" pitchFamily="34" charset="0"/>
              </a:rPr>
              <a:t>systemic </a:t>
            </a:r>
            <a:r>
              <a:rPr lang="en-GB" sz="3200" dirty="0">
                <a:latin typeface="Arial Rounded MT Bold" panose="020F0704030504030204" pitchFamily="34" charset="0"/>
              </a:rPr>
              <a:t>anchoring of sustainability values in all areas of the school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200" dirty="0">
                <a:latin typeface="Arial Rounded MT Bold" panose="020F0704030504030204" pitchFamily="34" charset="0"/>
              </a:rPr>
              <a:t>This implies </a:t>
            </a:r>
            <a:r>
              <a:rPr lang="en-GB" sz="32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Rounded MT Bold" panose="020F0704030504030204" pitchFamily="34" charset="0"/>
              </a:rPr>
              <a:t>collective acceptance </a:t>
            </a:r>
            <a:r>
              <a:rPr lang="en-GB" sz="3200" dirty="0">
                <a:latin typeface="Arial Rounded MT Bold" panose="020F0704030504030204" pitchFamily="34" charset="0"/>
              </a:rPr>
              <a:t>of these values</a:t>
            </a:r>
          </a:p>
          <a:p>
            <a:pPr marL="0" indent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3200" dirty="0">
                <a:latin typeface="Arial Rounded MT Bold" panose="020F0704030504030204" pitchFamily="34" charset="0"/>
              </a:rPr>
              <a:t>This is the challenge … as ESD is still perceived more of a topic and less than </a:t>
            </a:r>
            <a:r>
              <a:rPr lang="en-GB" sz="32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Rounded MT Bold" panose="020F0704030504030204" pitchFamily="34" charset="0"/>
              </a:rPr>
              <a:t>an integral part of quality education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4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0321" y="303479"/>
            <a:ext cx="963135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Eco-School’s 7-Step methodology …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742121" y="1446479"/>
            <a:ext cx="10296939" cy="5029657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sz="2800" dirty="0">
                <a:latin typeface="Arial Rounded MT Bold" panose="020F0704030504030204" pitchFamily="34" charset="0"/>
              </a:rPr>
              <a:t>Set up a Committee that manages the </a:t>
            </a:r>
            <a:r>
              <a:rPr lang="en-GB" sz="2800" dirty="0" err="1">
                <a:latin typeface="Arial Rounded MT Bold" panose="020F0704030504030204" pitchFamily="34" charset="0"/>
              </a:rPr>
              <a:t>EkoSkola</a:t>
            </a:r>
            <a:r>
              <a:rPr lang="en-GB" sz="2800" dirty="0">
                <a:latin typeface="Arial Rounded MT Bold" panose="020F0704030504030204" pitchFamily="34" charset="0"/>
              </a:rPr>
              <a:t> process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sz="2800" dirty="0">
                <a:latin typeface="Arial Rounded MT Bold" panose="020F0704030504030204" pitchFamily="34" charset="0"/>
              </a:rPr>
              <a:t>Students carry out an Environmental Review of the school grounds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sz="2800" dirty="0">
                <a:latin typeface="Arial Rounded MT Bold" panose="020F0704030504030204" pitchFamily="34" charset="0"/>
              </a:rPr>
              <a:t>Draw up an Action Plan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sz="2800" dirty="0">
                <a:latin typeface="Arial Rounded MT Bold" panose="020F0704030504030204" pitchFamily="34" charset="0"/>
              </a:rPr>
              <a:t>Monitor and evaluate the implementation of the action 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sz="2800" dirty="0">
                <a:latin typeface="Arial Rounded MT Bold" panose="020F0704030504030204" pitchFamily="34" charset="0"/>
              </a:rPr>
              <a:t>Incorporate ESD in curriculum work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latin typeface="Arial Rounded MT Bold" panose="020F0704030504030204" pitchFamily="34" charset="0"/>
              </a:rPr>
              <a:t>Inform and involve parents, local authorities, businesses and the wider community in the </a:t>
            </a:r>
            <a:r>
              <a:rPr lang="en-GB" sz="2800" dirty="0" err="1">
                <a:latin typeface="Arial Rounded MT Bold" panose="020F0704030504030204" pitchFamily="34" charset="0"/>
              </a:rPr>
              <a:t>EkoSkola</a:t>
            </a:r>
            <a:r>
              <a:rPr lang="en-GB" sz="2800" dirty="0">
                <a:latin typeface="Arial Rounded MT Bold" panose="020F0704030504030204" pitchFamily="34" charset="0"/>
              </a:rPr>
              <a:t> process.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>
                <a:latin typeface="Arial Rounded MT Bold" panose="020F0704030504030204" pitchFamily="34" charset="0"/>
              </a:rPr>
              <a:t>Draw up an Eco-Code</a:t>
            </a:r>
          </a:p>
        </p:txBody>
      </p:sp>
    </p:spTree>
    <p:extLst>
      <p:ext uri="{BB962C8B-B14F-4D97-AF65-F5344CB8AC3E}">
        <p14:creationId xmlns:p14="http://schemas.microsoft.com/office/powerpoint/2010/main" val="23611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6873" y="13256"/>
            <a:ext cx="963135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Going beyond the school walls …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86EA6D-CA24-4DF9-A662-3D686273B349}"/>
              </a:ext>
            </a:extLst>
          </p:cNvPr>
          <p:cNvGrpSpPr/>
          <p:nvPr/>
        </p:nvGrpSpPr>
        <p:grpSpPr>
          <a:xfrm>
            <a:off x="6618498" y="3988785"/>
            <a:ext cx="3584211" cy="2620212"/>
            <a:chOff x="509881" y="328806"/>
            <a:chExt cx="3788126" cy="279900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44B1116-11C5-4844-BFF3-573FC3AD5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6825" y="328806"/>
              <a:ext cx="3514239" cy="2301770"/>
            </a:xfrm>
            <a:prstGeom prst="rect">
              <a:avLst/>
            </a:prstGeom>
            <a:ln w="571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84AEE8-DF39-49A3-9BDC-FD6F45B28085}"/>
                </a:ext>
              </a:extLst>
            </p:cNvPr>
            <p:cNvSpPr txBox="1"/>
            <p:nvPr/>
          </p:nvSpPr>
          <p:spPr>
            <a:xfrm>
              <a:off x="509881" y="2700403"/>
              <a:ext cx="3788126" cy="42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Eco-Schools Parliament sessions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F5AE55F-5A6A-4431-A4C9-3B28AB0E39B5}"/>
              </a:ext>
            </a:extLst>
          </p:cNvPr>
          <p:cNvGrpSpPr/>
          <p:nvPr/>
        </p:nvGrpSpPr>
        <p:grpSpPr>
          <a:xfrm>
            <a:off x="4346723" y="1085139"/>
            <a:ext cx="3584211" cy="2554846"/>
            <a:chOff x="1243558" y="1102909"/>
            <a:chExt cx="3584211" cy="255484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7B7717-956C-41B8-B164-D914C05BE800}"/>
                </a:ext>
              </a:extLst>
            </p:cNvPr>
            <p:cNvSpPr txBox="1"/>
            <p:nvPr/>
          </p:nvSpPr>
          <p:spPr>
            <a:xfrm>
              <a:off x="1243558" y="3257645"/>
              <a:ext cx="35842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Audits of Community spaces </a:t>
              </a:r>
            </a:p>
          </p:txBody>
        </p:sp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D7176F3B-3C9B-476C-B394-F74E803172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97987" y="1102909"/>
              <a:ext cx="3475353" cy="2097337"/>
            </a:xfrm>
            <a:prstGeom prst="rect">
              <a:avLst/>
            </a:prstGeom>
            <a:ln w="571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6128E43-6E57-47E5-BD69-E6BF5F31013B}"/>
              </a:ext>
            </a:extLst>
          </p:cNvPr>
          <p:cNvGrpSpPr/>
          <p:nvPr/>
        </p:nvGrpSpPr>
        <p:grpSpPr>
          <a:xfrm>
            <a:off x="2172425" y="3988785"/>
            <a:ext cx="3584211" cy="2609621"/>
            <a:chOff x="4827798" y="1102909"/>
            <a:chExt cx="3584211" cy="26096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59D73C-2CC7-4488-B37D-93D0C89ABACC}"/>
                </a:ext>
              </a:extLst>
            </p:cNvPr>
            <p:cNvSpPr txBox="1"/>
            <p:nvPr/>
          </p:nvSpPr>
          <p:spPr>
            <a:xfrm>
              <a:off x="4827798" y="3312420"/>
              <a:ext cx="35842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Young People’s Summits </a:t>
              </a:r>
            </a:p>
          </p:txBody>
        </p:sp>
        <p:pic>
          <p:nvPicPr>
            <p:cNvPr id="17" name="Picture 21">
              <a:extLst>
                <a:ext uri="{FF2B5EF4-FFF2-40B4-BE49-F238E27FC236}">
                  <a16:creationId xmlns:a16="http://schemas.microsoft.com/office/drawing/2014/main" id="{4265FE95-49D0-4417-95FC-11C3A435AF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11312"/>
            <a:stretch/>
          </p:blipFill>
          <p:spPr bwMode="auto">
            <a:xfrm>
              <a:off x="4913455" y="1102909"/>
              <a:ext cx="3412897" cy="2154736"/>
            </a:xfrm>
            <a:prstGeom prst="rect">
              <a:avLst/>
            </a:prstGeom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E8BB14-DD15-43A6-94FC-C328D8894506}"/>
              </a:ext>
            </a:extLst>
          </p:cNvPr>
          <p:cNvGrpSpPr/>
          <p:nvPr/>
        </p:nvGrpSpPr>
        <p:grpSpPr>
          <a:xfrm>
            <a:off x="452321" y="1085139"/>
            <a:ext cx="3584211" cy="2538846"/>
            <a:chOff x="3828377" y="3898886"/>
            <a:chExt cx="3584211" cy="25388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CF02ED-49D9-42D9-8234-9109C650673F}"/>
                </a:ext>
              </a:extLst>
            </p:cNvPr>
            <p:cNvSpPr txBox="1"/>
            <p:nvPr/>
          </p:nvSpPr>
          <p:spPr>
            <a:xfrm>
              <a:off x="3828377" y="6037622"/>
              <a:ext cx="35842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Radio and TV Programmes</a:t>
              </a:r>
            </a:p>
          </p:txBody>
        </p:sp>
        <p:pic>
          <p:nvPicPr>
            <p:cNvPr id="26" name="Picture 15" descr="EcoPic1">
              <a:extLst>
                <a:ext uri="{FF2B5EF4-FFF2-40B4-BE49-F238E27FC236}">
                  <a16:creationId xmlns:a16="http://schemas.microsoft.com/office/drawing/2014/main" id="{058F6D3D-6991-4AA1-8583-AF90CD048A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85342" y="3898886"/>
              <a:ext cx="3270281" cy="2081992"/>
            </a:xfrm>
            <a:prstGeom prst="rect">
              <a:avLst/>
            </a:prstGeom>
            <a:ln w="571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6568AA4-C09B-4495-942B-501D63B35578}"/>
              </a:ext>
            </a:extLst>
          </p:cNvPr>
          <p:cNvGrpSpPr/>
          <p:nvPr/>
        </p:nvGrpSpPr>
        <p:grpSpPr>
          <a:xfrm>
            <a:off x="8241125" y="1092542"/>
            <a:ext cx="3584211" cy="2547443"/>
            <a:chOff x="8241126" y="1099367"/>
            <a:chExt cx="3584211" cy="254744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00B04F0-676B-4917-A9E3-DFF823DB4B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26784" y="1099367"/>
              <a:ext cx="3412895" cy="2092368"/>
            </a:xfrm>
            <a:prstGeom prst="rect">
              <a:avLst/>
            </a:prstGeom>
            <a:ln w="571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B37948-79FD-4BDA-8922-FC7DAF7DDEB8}"/>
                </a:ext>
              </a:extLst>
            </p:cNvPr>
            <p:cNvSpPr txBox="1"/>
            <p:nvPr/>
          </p:nvSpPr>
          <p:spPr>
            <a:xfrm>
              <a:off x="8241126" y="3246700"/>
              <a:ext cx="35842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Community-based research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367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6873" y="13256"/>
            <a:ext cx="963135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Going beyond the school walls …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3B07F46-FF86-4EA4-8612-815C36E12274}"/>
              </a:ext>
            </a:extLst>
          </p:cNvPr>
          <p:cNvGrpSpPr/>
          <p:nvPr/>
        </p:nvGrpSpPr>
        <p:grpSpPr>
          <a:xfrm>
            <a:off x="252745" y="3893582"/>
            <a:ext cx="3439104" cy="2947816"/>
            <a:chOff x="4949433" y="844765"/>
            <a:chExt cx="3439104" cy="294781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5548ED5-9344-4E58-A81C-89EA9B21A410}"/>
                </a:ext>
              </a:extLst>
            </p:cNvPr>
            <p:cNvSpPr txBox="1"/>
            <p:nvPr/>
          </p:nvSpPr>
          <p:spPr>
            <a:xfrm>
              <a:off x="5029605" y="3084695"/>
              <a:ext cx="3278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 Informal Meeting of the EU Environment Council </a:t>
              </a:r>
            </a:p>
          </p:txBody>
        </p:sp>
        <p:pic>
          <p:nvPicPr>
            <p:cNvPr id="33" name="Picture 12">
              <a:extLst>
                <a:ext uri="{FF2B5EF4-FFF2-40B4-BE49-F238E27FC236}">
                  <a16:creationId xmlns:a16="http://schemas.microsoft.com/office/drawing/2014/main" id="{47F334FE-30DD-4644-BD5C-70A93E9756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49433" y="844765"/>
              <a:ext cx="3439104" cy="2173501"/>
            </a:xfrm>
            <a:prstGeom prst="rect">
              <a:avLst/>
            </a:prstGeom>
            <a:ln w="571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7C6FC9A-3A31-4E53-97B1-F526A49F37E6}"/>
              </a:ext>
            </a:extLst>
          </p:cNvPr>
          <p:cNvGrpSpPr/>
          <p:nvPr/>
        </p:nvGrpSpPr>
        <p:grpSpPr>
          <a:xfrm>
            <a:off x="3702934" y="3906184"/>
            <a:ext cx="4284205" cy="2936113"/>
            <a:chOff x="382452" y="517553"/>
            <a:chExt cx="4284205" cy="2936113"/>
          </a:xfrm>
        </p:grpSpPr>
        <p:pic>
          <p:nvPicPr>
            <p:cNvPr id="35" name="Picture 1">
              <a:extLst>
                <a:ext uri="{FF2B5EF4-FFF2-40B4-BE49-F238E27FC236}">
                  <a16:creationId xmlns:a16="http://schemas.microsoft.com/office/drawing/2014/main" id="{246BAA03-B0DE-4FC5-B15A-DE056938D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097" y="517553"/>
              <a:ext cx="3582915" cy="2173501"/>
            </a:xfrm>
            <a:prstGeom prst="rect">
              <a:avLst/>
            </a:prstGeom>
            <a:ln w="571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8458CF9-6258-466D-AE7B-E4560D878D00}"/>
                </a:ext>
              </a:extLst>
            </p:cNvPr>
            <p:cNvSpPr txBox="1"/>
            <p:nvPr/>
          </p:nvSpPr>
          <p:spPr>
            <a:xfrm>
              <a:off x="382452" y="2745780"/>
              <a:ext cx="42842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Meeting with MEPs at the European Parliament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AC2B8AA-B949-4F0F-8BF0-C5B2C907F1BE}"/>
              </a:ext>
            </a:extLst>
          </p:cNvPr>
          <p:cNvGrpSpPr/>
          <p:nvPr/>
        </p:nvGrpSpPr>
        <p:grpSpPr>
          <a:xfrm>
            <a:off x="7998224" y="3906184"/>
            <a:ext cx="3994995" cy="2997832"/>
            <a:chOff x="3293545" y="3485137"/>
            <a:chExt cx="5677598" cy="4047792"/>
          </a:xfrm>
        </p:grpSpPr>
        <p:pic>
          <p:nvPicPr>
            <p:cNvPr id="38" name="Picture 1">
              <a:extLst>
                <a:ext uri="{FF2B5EF4-FFF2-40B4-BE49-F238E27FC236}">
                  <a16:creationId xmlns:a16="http://schemas.microsoft.com/office/drawing/2014/main" id="{088F4EC5-37E7-4355-A507-06A7CB2774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060" y="3485137"/>
              <a:ext cx="5112568" cy="3021919"/>
            </a:xfrm>
            <a:prstGeom prst="rect">
              <a:avLst/>
            </a:prstGeom>
            <a:ln w="571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1048962-90BF-4466-816B-5882216C7DE8}"/>
                </a:ext>
              </a:extLst>
            </p:cNvPr>
            <p:cNvSpPr txBox="1"/>
            <p:nvPr/>
          </p:nvSpPr>
          <p:spPr>
            <a:xfrm>
              <a:off x="3293545" y="6577113"/>
              <a:ext cx="5677598" cy="955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Meeting delegates attending the CHOGM 2015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1ADE4B9-B5C0-4DD7-8C8A-37546BD73FE3}"/>
              </a:ext>
            </a:extLst>
          </p:cNvPr>
          <p:cNvGrpSpPr/>
          <p:nvPr/>
        </p:nvGrpSpPr>
        <p:grpSpPr>
          <a:xfrm>
            <a:off x="1513746" y="1092542"/>
            <a:ext cx="4283968" cy="2765535"/>
            <a:chOff x="609286" y="1092542"/>
            <a:chExt cx="4283968" cy="276553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3CB92FF-69BB-4C9C-8530-EC1669182AD2}"/>
                </a:ext>
              </a:extLst>
            </p:cNvPr>
            <p:cNvSpPr txBox="1"/>
            <p:nvPr/>
          </p:nvSpPr>
          <p:spPr>
            <a:xfrm>
              <a:off x="779924" y="3457967"/>
              <a:ext cx="39426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Meetings with Ministers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8A167A9-500C-4EB6-9A82-FD765BE160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286" y="1092542"/>
              <a:ext cx="4283968" cy="2300103"/>
            </a:xfrm>
            <a:prstGeom prst="rect">
              <a:avLst/>
            </a:prstGeom>
            <a:ln w="571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8B98234-0E5E-48E7-A3E1-369BE3A7824B}"/>
              </a:ext>
            </a:extLst>
          </p:cNvPr>
          <p:cNvGrpSpPr/>
          <p:nvPr/>
        </p:nvGrpSpPr>
        <p:grpSpPr>
          <a:xfrm>
            <a:off x="6154804" y="1092542"/>
            <a:ext cx="5242002" cy="2771836"/>
            <a:chOff x="6731269" y="1051913"/>
            <a:chExt cx="5242002" cy="277183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216C82-E67C-4F7D-AFCB-E43BF6F902B9}"/>
                </a:ext>
              </a:extLst>
            </p:cNvPr>
            <p:cNvSpPr txBox="1"/>
            <p:nvPr/>
          </p:nvSpPr>
          <p:spPr>
            <a:xfrm>
              <a:off x="6731269" y="3423639"/>
              <a:ext cx="52420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Presenting Electoral </a:t>
              </a:r>
              <a:r>
                <a:rPr lang="en-GB" sz="2000" b="1" dirty="0" err="1"/>
                <a:t>Memoradum</a:t>
              </a:r>
              <a:endParaRPr lang="en-GB" sz="2000" b="1" dirty="0"/>
            </a:p>
          </p:txBody>
        </p:sp>
        <p:pic>
          <p:nvPicPr>
            <p:cNvPr id="7" name="Picture 6" descr="A group of people posing for a photo&#10;&#10;Description automatically generated">
              <a:extLst>
                <a:ext uri="{FF2B5EF4-FFF2-40B4-BE49-F238E27FC236}">
                  <a16:creationId xmlns:a16="http://schemas.microsoft.com/office/drawing/2014/main" id="{3D4D4B58-4EEB-47B2-BDA9-61908E83D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10286" y="1051913"/>
              <a:ext cx="4283968" cy="2300103"/>
            </a:xfrm>
            <a:prstGeom prst="rect">
              <a:avLst/>
            </a:prstGeom>
            <a:ln w="57150">
              <a:solidFill>
                <a:schemeClr val="bg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3662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6873" y="13256"/>
            <a:ext cx="963135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Lessons learned …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FEFD4A22-B268-4035-A9BB-03C3E9C85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81" y="1227818"/>
            <a:ext cx="10296939" cy="5029657"/>
          </a:xfrm>
        </p:spPr>
        <p:txBody>
          <a:bodyPr>
            <a:noAutofit/>
          </a:bodyPr>
          <a:lstStyle/>
          <a:p>
            <a:pPr marL="268288" indent="-2682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latin typeface="Arial Rounded MT Bold" panose="020F0704030504030204" pitchFamily="34" charset="0"/>
              </a:rPr>
              <a:t>A Whole School Approach is a 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Rounded MT Bold" panose="020F0704030504030204" pitchFamily="34" charset="0"/>
              </a:rPr>
              <a:t>personal</a:t>
            </a:r>
            <a:r>
              <a:rPr lang="en-GB" sz="2800" dirty="0">
                <a:latin typeface="Arial Rounded MT Bold" panose="020F0704030504030204" pitchFamily="34" charset="0"/>
              </a:rPr>
              <a:t> journey that is dependent on:</a:t>
            </a:r>
          </a:p>
          <a:p>
            <a:pPr marL="625475" lvl="1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500" dirty="0">
                <a:latin typeface="Arial Rounded MT Bold" panose="020F0704030504030204" pitchFamily="34" charset="0"/>
              </a:rPr>
              <a:t>The social  realities and contexts</a:t>
            </a:r>
          </a:p>
          <a:p>
            <a:pPr marL="625475" lvl="1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500" dirty="0">
                <a:latin typeface="Arial Rounded MT Bold" panose="020F0704030504030204" pitchFamily="34" charset="0"/>
              </a:rPr>
              <a:t>Resources available</a:t>
            </a:r>
          </a:p>
          <a:p>
            <a:pPr marL="625475" lvl="1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500" dirty="0">
                <a:latin typeface="Arial Rounded MT Bold" panose="020F0704030504030204" pitchFamily="34" charset="0"/>
              </a:rPr>
              <a:t>Readiness of the staff and students</a:t>
            </a:r>
          </a:p>
          <a:p>
            <a:pPr marL="625475" lvl="1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500" dirty="0">
                <a:latin typeface="Arial Rounded MT Bold" panose="020F0704030504030204" pitchFamily="34" charset="0"/>
              </a:rPr>
              <a:t>Willingness of the Head of School </a:t>
            </a:r>
          </a:p>
          <a:p>
            <a:pPr marL="625475" lvl="1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500" dirty="0">
                <a:latin typeface="Arial Rounded MT Bold" panose="020F0704030504030204" pitchFamily="34" charset="0"/>
              </a:rPr>
              <a:t>Support from parents and other stakeholders</a:t>
            </a:r>
          </a:p>
          <a:p>
            <a:pPr marL="625475" lvl="1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500" dirty="0">
                <a:latin typeface="Arial Rounded MT Bold" panose="020F0704030504030204" pitchFamily="34" charset="0"/>
              </a:rPr>
              <a:t>Supportive policies by the Education Authorities</a:t>
            </a:r>
          </a:p>
        </p:txBody>
      </p:sp>
    </p:spTree>
    <p:extLst>
      <p:ext uri="{BB962C8B-B14F-4D97-AF65-F5344CB8AC3E}">
        <p14:creationId xmlns:p14="http://schemas.microsoft.com/office/powerpoint/2010/main" val="232736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6873" y="13256"/>
            <a:ext cx="963135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Lessons learned …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FEFD4A22-B268-4035-A9BB-03C3E9C85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81" y="1227818"/>
            <a:ext cx="10607825" cy="5029657"/>
          </a:xfrm>
        </p:spPr>
        <p:txBody>
          <a:bodyPr>
            <a:noAutofit/>
          </a:bodyPr>
          <a:lstStyle/>
          <a:p>
            <a:pPr marL="268288" indent="-2682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latin typeface="Arial Rounded MT Bold" panose="020F0704030504030204" pitchFamily="34" charset="0"/>
              </a:rPr>
              <a:t>When evaluating ‘good practice’ beware of 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Rounded MT Bold" panose="020F0704030504030204" pitchFamily="34" charset="0"/>
              </a:rPr>
              <a:t>green-washing</a:t>
            </a:r>
          </a:p>
          <a:p>
            <a:pPr marL="268288" indent="-2682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latin typeface="Arial Rounded MT Bold" panose="020F0704030504030204" pitchFamily="34" charset="0"/>
              </a:rPr>
              <a:t>A WSA should not be an 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Rounded MT Bold" panose="020F0704030504030204" pitchFamily="34" charset="0"/>
              </a:rPr>
              <a:t>end in itself</a:t>
            </a:r>
            <a:r>
              <a:rPr lang="en-GB" sz="2800" dirty="0">
                <a:latin typeface="Arial Rounded MT Bold" panose="020F0704030504030204" pitchFamily="34" charset="0"/>
              </a:rPr>
              <a:t>, but a 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Rounded MT Bold" panose="020F0704030504030204" pitchFamily="34" charset="0"/>
              </a:rPr>
              <a:t>means to an end</a:t>
            </a:r>
          </a:p>
          <a:p>
            <a:pPr marL="268288" indent="-2682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latin typeface="Arial Rounded MT Bold" panose="020F0704030504030204" pitchFamily="34" charset="0"/>
              </a:rPr>
              <a:t>A successful WSA transforms people 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Rounded MT Bold" panose="020F0704030504030204" pitchFamily="34" charset="0"/>
              </a:rPr>
              <a:t>NOT </a:t>
            </a:r>
            <a:r>
              <a:rPr lang="en-GB" sz="2800" dirty="0">
                <a:latin typeface="Arial Rounded MT Bold" panose="020F0704030504030204" pitchFamily="34" charset="0"/>
              </a:rPr>
              <a:t>buildings </a:t>
            </a:r>
          </a:p>
          <a:p>
            <a:pPr marL="268288" indent="-2682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latin typeface="Arial Rounded MT Bold" panose="020F0704030504030204" pitchFamily="34" charset="0"/>
              </a:rPr>
              <a:t>A successful WSA transforms individuals </a:t>
            </a: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Rounded MT Bold" panose="020F0704030504030204" pitchFamily="34" charset="0"/>
              </a:rPr>
              <a:t>for life </a:t>
            </a:r>
            <a:r>
              <a:rPr lang="en-GB" sz="2800" dirty="0">
                <a:latin typeface="Arial Rounded MT Bold" panose="020F0704030504030204" pitchFamily="34" charset="0"/>
              </a:rPr>
              <a:t>… skills and values are internalised …</a:t>
            </a:r>
          </a:p>
          <a:p>
            <a:pPr marL="0" indent="0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dirty="0">
                <a:latin typeface="Arial Rounded MT Bold" panose="020F0704030504030204" pitchFamily="34" charset="0"/>
              </a:rPr>
              <a:t>… the Eco-Campus experience</a:t>
            </a:r>
          </a:p>
          <a:p>
            <a:pPr marL="625475" lvl="1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GB" sz="2500" dirty="0">
              <a:latin typeface="Arial Rounded MT Bold" panose="020F07040305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A6E145-FBD0-40EA-9787-1A97A224BB03}"/>
              </a:ext>
            </a:extLst>
          </p:cNvPr>
          <p:cNvGrpSpPr/>
          <p:nvPr/>
        </p:nvGrpSpPr>
        <p:grpSpPr>
          <a:xfrm rot="20889992">
            <a:off x="3361983" y="4069499"/>
            <a:ext cx="2437973" cy="2437973"/>
            <a:chOff x="1896893" y="3819502"/>
            <a:chExt cx="2437973" cy="243797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809A242-AAFA-4A28-8E23-6726667C6288}"/>
                </a:ext>
              </a:extLst>
            </p:cNvPr>
            <p:cNvSpPr/>
            <p:nvPr/>
          </p:nvSpPr>
          <p:spPr>
            <a:xfrm>
              <a:off x="1896893" y="3819502"/>
              <a:ext cx="2437973" cy="24379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Logo, company name&#10;&#10;Description automatically generated">
              <a:extLst>
                <a:ext uri="{FF2B5EF4-FFF2-40B4-BE49-F238E27FC236}">
                  <a16:creationId xmlns:a16="http://schemas.microsoft.com/office/drawing/2014/main" id="{FC18408A-F47F-42CC-B8A2-124CD3318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7255" y="4099555"/>
              <a:ext cx="1397249" cy="18778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748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6873" y="13256"/>
            <a:ext cx="963135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Reflections …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73617A5-C0CD-49FE-A6DF-76BDA2E58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81" y="1227818"/>
            <a:ext cx="10296939" cy="5029657"/>
          </a:xfrm>
        </p:spPr>
        <p:txBody>
          <a:bodyPr>
            <a:noAutofit/>
          </a:bodyPr>
          <a:lstStyle/>
          <a:p>
            <a:pPr marL="268288" indent="-2682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latin typeface="Arial Rounded MT Bold" panose="020F0704030504030204" pitchFamily="34" charset="0"/>
              </a:rPr>
              <a:t>Main challenge: extending the WSA beyond schooling</a:t>
            </a:r>
          </a:p>
          <a:p>
            <a:pPr marL="268288" indent="-2682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latin typeface="Arial Rounded MT Bold" panose="020F0704030504030204" pitchFamily="34" charset="0"/>
              </a:rPr>
              <a:t>Traditional settings tend to:</a:t>
            </a:r>
          </a:p>
          <a:p>
            <a:pPr marL="625475" lvl="1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Arial Rounded MT Bold" panose="020F0704030504030204" pitchFamily="34" charset="0"/>
              </a:rPr>
              <a:t>be hierarchical with students (workers) at the bottom</a:t>
            </a:r>
          </a:p>
          <a:p>
            <a:pPr marL="625475" lvl="1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Arial Rounded MT Bold" panose="020F0704030504030204" pitchFamily="34" charset="0"/>
              </a:rPr>
              <a:t>adopt a top-down approach in decision making</a:t>
            </a:r>
          </a:p>
          <a:p>
            <a:pPr marL="625475" lvl="1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Arial Rounded MT Bold" panose="020F0704030504030204" pitchFamily="34" charset="0"/>
              </a:rPr>
              <a:t>prefer the status quo </a:t>
            </a:r>
          </a:p>
          <a:p>
            <a:pPr marL="625475" lvl="1" indent="-2825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2400" dirty="0">
                <a:latin typeface="Arial Rounded MT Bold" panose="020F0704030504030204" pitchFamily="34" charset="0"/>
              </a:rPr>
              <a:t>be afraid of change </a:t>
            </a:r>
          </a:p>
          <a:p>
            <a:pPr marL="273050" indent="-2730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100" dirty="0">
                <a:latin typeface="Arial Rounded MT Bold" panose="020F0704030504030204" pitchFamily="34" charset="0"/>
              </a:rPr>
              <a:t>The WIA can be seen as a threat to authority … power.</a:t>
            </a:r>
          </a:p>
        </p:txBody>
      </p:sp>
    </p:spTree>
    <p:extLst>
      <p:ext uri="{BB962C8B-B14F-4D97-AF65-F5344CB8AC3E}">
        <p14:creationId xmlns:p14="http://schemas.microsoft.com/office/powerpoint/2010/main" val="132738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toon-1443">
            <a:extLst>
              <a:ext uri="{FF2B5EF4-FFF2-40B4-BE49-F238E27FC236}">
                <a16:creationId xmlns:a16="http://schemas.microsoft.com/office/drawing/2014/main" id="{220EEC48-E6A9-4BF9-A591-93EAFA037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5856" y="214251"/>
            <a:ext cx="7700288" cy="642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629</Words>
  <Application>Microsoft Office PowerPoint</Application>
  <PresentationFormat>Widescreen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Courier New</vt:lpstr>
      <vt:lpstr>Arial</vt:lpstr>
      <vt:lpstr>Arial Rounded MT Bold</vt:lpstr>
      <vt:lpstr>Calibri Light</vt:lpstr>
      <vt:lpstr>Calibri</vt:lpstr>
      <vt:lpstr>Office Theme</vt:lpstr>
      <vt:lpstr>1_Office Theme</vt:lpstr>
      <vt:lpstr>3_Office Theme</vt:lpstr>
      <vt:lpstr>Evolving from WSA to WIA</vt:lpstr>
      <vt:lpstr>Introduction …</vt:lpstr>
      <vt:lpstr>Eco-School’s 7-Step methodology …</vt:lpstr>
      <vt:lpstr>Going beyond the school walls …</vt:lpstr>
      <vt:lpstr>Going beyond the school walls …</vt:lpstr>
      <vt:lpstr>Lessons learned …</vt:lpstr>
      <vt:lpstr>Lessons learned …</vt:lpstr>
      <vt:lpstr>Reflections …</vt:lpstr>
      <vt:lpstr>PowerPoint Presentation</vt:lpstr>
      <vt:lpstr>Reflections …</vt:lpstr>
      <vt:lpstr>Reflections …</vt:lpstr>
      <vt:lpstr>PowerPoint Presentation</vt:lpstr>
      <vt:lpstr>Reflections …</vt:lpstr>
      <vt:lpstr>PowerPoint Presentation</vt:lpstr>
      <vt:lpstr>Reflections …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Evolving from WSA to WIA</dc:title>
  <dc:creator>paul.j.pace</dc:creator>
  <cp:lastModifiedBy>paul.j.pace</cp:lastModifiedBy>
  <cp:revision>15</cp:revision>
  <dcterms:created xsi:type="dcterms:W3CDTF">2022-03-26T13:56:54Z</dcterms:created>
  <dcterms:modified xsi:type="dcterms:W3CDTF">2022-03-26T22:15:00Z</dcterms:modified>
</cp:coreProperties>
</file>